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7" r:id="rId3"/>
    <p:sldId id="281" r:id="rId4"/>
    <p:sldId id="280" r:id="rId5"/>
    <p:sldId id="286" r:id="rId6"/>
    <p:sldId id="266" r:id="rId7"/>
    <p:sldId id="269" r:id="rId8"/>
    <p:sldId id="264" r:id="rId9"/>
    <p:sldId id="278" r:id="rId10"/>
    <p:sldId id="279" r:id="rId11"/>
    <p:sldId id="285" r:id="rId12"/>
    <p:sldId id="283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2947"/>
    <a:srgbClr val="2048BA"/>
    <a:srgbClr val="AFB6C9"/>
    <a:srgbClr val="869EE3"/>
    <a:srgbClr val="180E0A"/>
    <a:srgbClr val="C3874F"/>
    <a:srgbClr val="D4D4D4"/>
    <a:srgbClr val="D3F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930" y="84"/>
      </p:cViewPr>
      <p:guideLst>
        <p:guide orient="horz" pos="213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742F6-57BC-7693-2237-5E7936871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F462BA0-D989-2700-87F4-927DAF811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7A80032-7427-4BFF-8893-62B869B0E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FC18F7B-15B3-CB02-08E0-904698390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C0B9E75-5A0A-E230-D9C5-E96BAFAAD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53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31422-175C-239B-2C9C-4E5DAD90E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C50E3DE-BA0E-3250-7693-04FF0FFD5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085C1FD-2C50-06EC-F853-35691C34D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BC5A264-A5D6-7DE6-B565-7A60A450B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CAD1CE1-2FE0-FDDF-5123-366B54804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6089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25ED4BA1-650B-AA22-0C42-77525DAC5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D81C900-67EA-AB92-1508-0AEEC1988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A7185FD-9218-6C23-382D-83849F126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1F86F2A-94A0-746E-2673-227974D95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8282C10-8A38-09B8-5850-A02E1AEF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6979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465EA4-54FE-5CAE-D684-464886949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32712E6-4169-C435-17D1-508D195AA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A879FA7-A5DA-6692-A94A-25D29E1DA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9731AEF-F8C8-0F62-A9EC-4269FEC4B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B0F0B54-0E82-BF80-8D71-B8554072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932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2805B7-CA36-E387-1657-3345823F9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6E6FAE0-659E-0C43-43D0-CEAD66EC5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9F2C71D-8211-FBF7-CE11-63A83008B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DFFCC2E-A7EA-678B-EEB8-56C394FF6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131DF17-DA9B-6821-7334-7BF416D8A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9186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08766C-FBE6-50CD-4103-AEBF363B5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C9C166-5CD3-196A-6A33-95C7EB9A36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ED1A4FF-0E11-337B-933F-32A877A4F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DDBFBC-11E6-645A-F26D-BFA41F0E3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125264A-1FC5-19BF-A7F0-8061B82AD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BD877B1-D7AC-C3DA-16CB-8A9842495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539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E159E1-491E-0FF5-90B5-8A679FDA4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A1892D4-CD74-6E35-F7E2-30B1FD56B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75F7A3D-E9A9-7AE8-EB51-2B8EE0359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65B0BCC-C1A6-2152-3623-390122B687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54D325B-5FEB-A03D-BB70-4A0EB70F3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9AC3ADC-1798-51C7-A265-FF1F3EC01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AFA0CED1-56A7-FDB8-4913-024BFA11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A150344-F266-F029-CD95-2D702370A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606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47460-889C-197E-A859-58FD2302A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330C86B-B7F4-775C-1CD9-2AAC4250D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3557C59-EA0B-81F6-8FCF-5E22D7E7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14544BB-A1D0-3436-FF30-1A4D17B40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8426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2B1B0385-3CBB-6DE1-931B-2B8238056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933BBA7-AB8C-D3DD-4EA8-AFC8369A9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80A1B0B-7CD8-B3C4-3877-F5CE4DD48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370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2CA6A-B80A-7726-B47C-6780C6F3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AAA550-7162-4DD8-9CEF-2064346D2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8AF01F8-1904-8077-497F-8EAFA5BBA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BF6780-0E68-09CC-A7B6-2183CF7A6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69C5A5-5BD2-EB26-9F79-C9657DBDF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8BC7551-A868-4FA3-172E-EC4998794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880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1213D-4A8D-38D5-F3F2-CD16B2790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49869489-395A-F0DC-9F31-127FEB7E6D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F8AB8A8-F6B6-5911-B94E-D1025DB4B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F87CA70-CE28-5AEE-4F1C-146AD7214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AF5CCA7-5826-21AE-6C55-B1D1828C3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4206DF2-25EC-6C7D-AC04-43516A987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4711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6B7BE08-C34B-2B42-E07E-4D71C318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81AB759-B7A9-FBC6-F2AB-95898C654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212E180-2D99-ECF1-1334-8C0147C37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9992F-E363-4614-B5F5-437465878738}" type="datetimeFigureOut">
              <a:rPr lang="uk-UA" smtClean="0"/>
              <a:t>22.07.2026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86DC416-95C3-F570-7FAC-BEC5E1F01C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47A0E3F-1975-0C65-182C-6F6C934D6F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3E3C6-25B5-4409-B904-C3B3ED13F4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554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71A887-6273-5EBF-EB1E-FA7C72059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Графіка 2">
            <a:extLst>
              <a:ext uri="{FF2B5EF4-FFF2-40B4-BE49-F238E27FC236}">
                <a16:creationId xmlns:a16="http://schemas.microsoft.com/office/drawing/2014/main" id="{DFF0D089-6421-3114-D628-7E0D95075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734" r="19827" b="7119"/>
          <a:stretch>
            <a:fillRect/>
          </a:stretch>
        </p:blipFill>
        <p:spPr>
          <a:xfrm>
            <a:off x="-1" y="1260971"/>
            <a:ext cx="12192001" cy="5597030"/>
          </a:xfrm>
          <a:prstGeom prst="rect">
            <a:avLst/>
          </a:prstGeom>
        </p:spPr>
      </p:pic>
      <p:sp>
        <p:nvSpPr>
          <p:cNvPr id="116" name="Google Shape;108;p2">
            <a:extLst>
              <a:ext uri="{FF2B5EF4-FFF2-40B4-BE49-F238E27FC236}">
                <a16:creationId xmlns:a16="http://schemas.microsoft.com/office/drawing/2014/main" id="{9DEBA45B-C203-84C0-208A-9534E5BAB705}"/>
              </a:ext>
            </a:extLst>
          </p:cNvPr>
          <p:cNvSpPr txBox="1"/>
          <p:nvPr/>
        </p:nvSpPr>
        <p:spPr>
          <a:xfrm>
            <a:off x="317913" y="4080282"/>
            <a:ext cx="11525694" cy="1508065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ЗВІТ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За</a:t>
            </a:r>
            <a:r>
              <a:rPr lang="en-US" sz="28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 1 </a:t>
            </a:r>
            <a:r>
              <a:rPr lang="ru-RU" sz="28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п</a:t>
            </a:r>
            <a:r>
              <a:rPr lang="uk-UA" sz="2800" dirty="0" err="1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івріччя</a:t>
            </a:r>
            <a:r>
              <a:rPr lang="ru-RU" sz="28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 2026 </a:t>
            </a:r>
            <a:r>
              <a:rPr lang="uk-UA" sz="28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року</a:t>
            </a:r>
            <a:r>
              <a:rPr lang="ru-RU" sz="28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uk-UA" sz="28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поліцейського</a:t>
            </a:r>
            <a:r>
              <a:rPr lang="ru-RU" sz="28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uk-UA" sz="28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офіцера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dirty="0" err="1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Курісівської</a:t>
            </a:r>
            <a:r>
              <a:rPr lang="uk-UA" sz="32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 громади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B4B6FE-6CDC-5457-8A33-0CA041B36B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1144" y="1910080"/>
            <a:ext cx="1712756" cy="178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6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90A85-1B9F-BA77-6670-7D29263DC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1BC1BA78-4E2B-91A5-CAA5-0911F7FE558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800">
            <a:off x="-1372533" y="-1425897"/>
            <a:ext cx="14937067" cy="5561595"/>
          </a:xfrm>
          <a:prstGeom prst="rect">
            <a:avLst/>
          </a:prstGeom>
        </p:spPr>
      </p:pic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DF6A6384-BA7A-EF5E-6E6C-C61872020BB2}"/>
              </a:ext>
            </a:extLst>
          </p:cNvPr>
          <p:cNvSpPr txBox="1"/>
          <p:nvPr/>
        </p:nvSpPr>
        <p:spPr>
          <a:xfrm>
            <a:off x="333153" y="425162"/>
            <a:ext cx="11525694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Кримінальні правопорушення.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Виявлено</a:t>
            </a: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576447D2-1CE0-C843-C329-59BE1A2332DB}"/>
              </a:ext>
            </a:extLst>
          </p:cNvPr>
          <p:cNvGrpSpPr/>
          <p:nvPr/>
        </p:nvGrpSpPr>
        <p:grpSpPr>
          <a:xfrm>
            <a:off x="235444" y="1335138"/>
            <a:ext cx="3454337" cy="2379945"/>
            <a:chOff x="774348" y="1789695"/>
            <a:chExt cx="3454337" cy="23799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C2FB2B-0C59-81ED-F54C-C5663D2B54F1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1/1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801926-2930-C5EE-73B2-374E5A0BC58A}"/>
                </a:ext>
              </a:extLst>
            </p:cNvPr>
            <p:cNvSpPr txBox="1"/>
            <p:nvPr/>
          </p:nvSpPr>
          <p:spPr>
            <a:xfrm>
              <a:off x="774348" y="3646420"/>
              <a:ext cx="3454337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ст. 309, ст. 310 ККУ</a:t>
              </a:r>
            </a:p>
            <a:p>
              <a:pPr algn="ctr"/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Зберігання</a:t>
              </a:r>
              <a:r>
                <a:rPr lang="ru-RU" sz="1400" b="1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наркотичних</a:t>
              </a:r>
              <a:r>
                <a:rPr lang="ru-RU" sz="1400" b="1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речовин</a:t>
              </a:r>
              <a:endParaRPr lang="uk-UA" sz="1400" b="1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13" name="Групувати 12">
              <a:extLst>
                <a:ext uri="{FF2B5EF4-FFF2-40B4-BE49-F238E27FC236}">
                  <a16:creationId xmlns:a16="http://schemas.microsoft.com/office/drawing/2014/main" id="{C4888726-CF8D-7D75-3479-DC578A1076A6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94ABFCAD-820A-C298-79B8-2AA2AAE7E70B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id="{DF2B5F73-D808-2AC1-7C13-5FD3BF28DE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160ABCEB-52C4-9941-D749-C45B7AFE89EF}"/>
              </a:ext>
            </a:extLst>
          </p:cNvPr>
          <p:cNvGrpSpPr/>
          <p:nvPr/>
        </p:nvGrpSpPr>
        <p:grpSpPr>
          <a:xfrm>
            <a:off x="8501588" y="1335138"/>
            <a:ext cx="3551426" cy="2379945"/>
            <a:chOff x="773715" y="1789695"/>
            <a:chExt cx="3551426" cy="23799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134979A-946B-9619-55EE-F01877552E70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8/1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13EADC-FF0A-5A4B-F1D3-88A4706CF573}"/>
                </a:ext>
              </a:extLst>
            </p:cNvPr>
            <p:cNvSpPr txBox="1"/>
            <p:nvPr/>
          </p:nvSpPr>
          <p:spPr>
            <a:xfrm>
              <a:off x="773715" y="3646420"/>
              <a:ext cx="3551426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ст. 125 та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ст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126-1 ККУ</a:t>
              </a:r>
            </a:p>
            <a:p>
              <a:pPr algn="ctr"/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Нанесення</a:t>
              </a:r>
              <a:r>
                <a:rPr lang="ru-RU" sz="1400" b="1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тілесних</a:t>
              </a:r>
              <a:r>
                <a:rPr lang="ru-RU" sz="1400" b="1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ушкоджень</a:t>
              </a:r>
              <a:endParaRPr lang="uk-UA" sz="1400" b="1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20" name="Групувати 19">
              <a:extLst>
                <a:ext uri="{FF2B5EF4-FFF2-40B4-BE49-F238E27FC236}">
                  <a16:creationId xmlns:a16="http://schemas.microsoft.com/office/drawing/2014/main" id="{C8B378AA-2028-B5B2-3C93-06C3AF5E6081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21" name="Овал 20">
                <a:extLst>
                  <a:ext uri="{FF2B5EF4-FFF2-40B4-BE49-F238E27FC236}">
                    <a16:creationId xmlns:a16="http://schemas.microsoft.com/office/drawing/2014/main" id="{E701346E-FAA3-B0C5-517C-AB5EF907862A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34" name="Рисунок 33">
                <a:extLst>
                  <a:ext uri="{FF2B5EF4-FFF2-40B4-BE49-F238E27FC236}">
                    <a16:creationId xmlns:a16="http://schemas.microsoft.com/office/drawing/2014/main" id="{EF75D8C3-7CD8-5BAA-8A7C-30FD7C5566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5537FAFE-4786-5FAC-6C9C-04B3A1334F42}"/>
              </a:ext>
            </a:extLst>
          </p:cNvPr>
          <p:cNvGrpSpPr/>
          <p:nvPr/>
        </p:nvGrpSpPr>
        <p:grpSpPr>
          <a:xfrm>
            <a:off x="4555953" y="1335138"/>
            <a:ext cx="3080094" cy="2595389"/>
            <a:chOff x="961469" y="1789695"/>
            <a:chExt cx="3080094" cy="2595389"/>
          </a:xfrm>
          <a:effectLst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A17BDFF-DFD0-F557-FE5B-4E5C4B424DF9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0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7857A4B-1A23-1DC9-3BF8-9FCA0574604C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738664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ст. 358 ККУ</a:t>
              </a:r>
            </a:p>
            <a:p>
              <a:pPr algn="ctr"/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Підроблення</a:t>
              </a:r>
              <a:r>
                <a:rPr lang="ru-RU" sz="1400" b="1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документів</a:t>
              </a:r>
              <a:r>
                <a:rPr lang="ru-RU" sz="1400" b="1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, печаток, </a:t>
              </a:r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штампів</a:t>
              </a:r>
              <a:r>
                <a:rPr lang="ru-RU" sz="1400" b="1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та </a:t>
              </a:r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бланків</a:t>
              </a:r>
              <a:endParaRPr lang="uk-UA" sz="1200" b="1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40" name="Групувати 39">
              <a:extLst>
                <a:ext uri="{FF2B5EF4-FFF2-40B4-BE49-F238E27FC236}">
                  <a16:creationId xmlns:a16="http://schemas.microsoft.com/office/drawing/2014/main" id="{43EA8D05-E65E-A8DA-E5EE-92B5B003FD43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41" name="Овал 40">
                <a:extLst>
                  <a:ext uri="{FF2B5EF4-FFF2-40B4-BE49-F238E27FC236}">
                    <a16:creationId xmlns:a16="http://schemas.microsoft.com/office/drawing/2014/main" id="{C17C7306-DB2E-329B-5B2A-33209C11D3A7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42" name="Рисунок 41">
                <a:extLst>
                  <a:ext uri="{FF2B5EF4-FFF2-40B4-BE49-F238E27FC236}">
                    <a16:creationId xmlns:a16="http://schemas.microsoft.com/office/drawing/2014/main" id="{44115783-1518-A138-A1E7-078CF064D5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9E1A5BDB-E4A7-6DFE-E9B9-918BC4F88371}"/>
              </a:ext>
            </a:extLst>
          </p:cNvPr>
          <p:cNvCxnSpPr>
            <a:cxnSpLocks/>
          </p:cNvCxnSpPr>
          <p:nvPr/>
        </p:nvCxnSpPr>
        <p:spPr>
          <a:xfrm>
            <a:off x="4029306" y="1404980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5FFDA8DD-47D8-6C89-413E-BFCC5486A76C}"/>
              </a:ext>
            </a:extLst>
          </p:cNvPr>
          <p:cNvCxnSpPr>
            <a:cxnSpLocks/>
          </p:cNvCxnSpPr>
          <p:nvPr/>
        </p:nvCxnSpPr>
        <p:spPr>
          <a:xfrm>
            <a:off x="8162694" y="1404980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увати 44">
            <a:extLst>
              <a:ext uri="{FF2B5EF4-FFF2-40B4-BE49-F238E27FC236}">
                <a16:creationId xmlns:a16="http://schemas.microsoft.com/office/drawing/2014/main" id="{51BA8B4A-8C8F-6349-DBD5-E626FA30835C}"/>
              </a:ext>
            </a:extLst>
          </p:cNvPr>
          <p:cNvGrpSpPr/>
          <p:nvPr/>
        </p:nvGrpSpPr>
        <p:grpSpPr>
          <a:xfrm>
            <a:off x="422565" y="4147974"/>
            <a:ext cx="3080094" cy="2379945"/>
            <a:chOff x="961469" y="1789695"/>
            <a:chExt cx="3080094" cy="237994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CEFFDE-8191-53AF-0E40-B5527355C96B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 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92A2C5E-1668-8F66-3E57-E73A9A763EC5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ст. 185 ККУ</a:t>
              </a:r>
            </a:p>
            <a:p>
              <a:pPr algn="ctr"/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Крадіжка</a:t>
              </a:r>
              <a:endParaRPr lang="uk-UA" sz="1400" b="1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48" name="Групувати 47">
              <a:extLst>
                <a:ext uri="{FF2B5EF4-FFF2-40B4-BE49-F238E27FC236}">
                  <a16:creationId xmlns:a16="http://schemas.microsoft.com/office/drawing/2014/main" id="{6753A31F-FB14-2BA3-E103-597D4D033F49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49" name="Овал 48">
                <a:extLst>
                  <a:ext uri="{FF2B5EF4-FFF2-40B4-BE49-F238E27FC236}">
                    <a16:creationId xmlns:a16="http://schemas.microsoft.com/office/drawing/2014/main" id="{C4D6ABA1-5DF1-0615-95D2-7FF010B43913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50" name="Рисунок 49">
                <a:extLst>
                  <a:ext uri="{FF2B5EF4-FFF2-40B4-BE49-F238E27FC236}">
                    <a16:creationId xmlns:a16="http://schemas.microsoft.com/office/drawing/2014/main" id="{819D7BEC-923D-0D3A-A762-079E3390A7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51" name="Групувати 50">
            <a:extLst>
              <a:ext uri="{FF2B5EF4-FFF2-40B4-BE49-F238E27FC236}">
                <a16:creationId xmlns:a16="http://schemas.microsoft.com/office/drawing/2014/main" id="{7EF1D7FA-0F88-1A04-96F6-AC46866A3C35}"/>
              </a:ext>
            </a:extLst>
          </p:cNvPr>
          <p:cNvGrpSpPr/>
          <p:nvPr/>
        </p:nvGrpSpPr>
        <p:grpSpPr>
          <a:xfrm>
            <a:off x="8689342" y="4147974"/>
            <a:ext cx="3080094" cy="2379945"/>
            <a:chOff x="961469" y="1789695"/>
            <a:chExt cx="3080094" cy="237994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6B3CF0F-937F-849E-6536-5F4F0F5AB92A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0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E0A199D-75FC-C8B4-1B55-0D41D716BBDE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ст. 111-1 ККУ</a:t>
              </a:r>
            </a:p>
            <a:p>
              <a:pPr algn="ctr"/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Колабораційна</a:t>
              </a:r>
              <a:r>
                <a:rPr lang="ru-RU" sz="1400" b="1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b="1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діяльність</a:t>
              </a:r>
              <a:endParaRPr lang="uk-UA" sz="1600" b="1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55" name="Групувати 54">
              <a:extLst>
                <a:ext uri="{FF2B5EF4-FFF2-40B4-BE49-F238E27FC236}">
                  <a16:creationId xmlns:a16="http://schemas.microsoft.com/office/drawing/2014/main" id="{0F3D1A38-915A-A789-C51B-BFE91BF44879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57" name="Овал 56">
                <a:extLst>
                  <a:ext uri="{FF2B5EF4-FFF2-40B4-BE49-F238E27FC236}">
                    <a16:creationId xmlns:a16="http://schemas.microsoft.com/office/drawing/2014/main" id="{91CC4F39-6B76-E272-F49E-E385F0987DC4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58" name="Рисунок 57">
                <a:extLst>
                  <a:ext uri="{FF2B5EF4-FFF2-40B4-BE49-F238E27FC236}">
                    <a16:creationId xmlns:a16="http://schemas.microsoft.com/office/drawing/2014/main" id="{E468C100-D483-9ECA-DE87-CEF273EC79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59" name="Групувати 58">
            <a:extLst>
              <a:ext uri="{FF2B5EF4-FFF2-40B4-BE49-F238E27FC236}">
                <a16:creationId xmlns:a16="http://schemas.microsoft.com/office/drawing/2014/main" id="{488DB527-7F9D-9CD7-8EB4-15454A0C0F18}"/>
              </a:ext>
            </a:extLst>
          </p:cNvPr>
          <p:cNvGrpSpPr/>
          <p:nvPr/>
        </p:nvGrpSpPr>
        <p:grpSpPr>
          <a:xfrm>
            <a:off x="4555953" y="4147974"/>
            <a:ext cx="3080094" cy="2379945"/>
            <a:chOff x="961469" y="1789695"/>
            <a:chExt cx="3080094" cy="2379945"/>
          </a:xfrm>
          <a:effectLst/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885297A-203C-9EA5-BCF0-CDA108F28FB3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0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BDE404D-1574-716F-FF78-F05B832B9140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ст. 296 ККУ</a:t>
              </a:r>
            </a:p>
            <a:p>
              <a:pPr algn="ctr"/>
              <a:r>
                <a:rPr lang="ru-RU" sz="1400" b="1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Хуліганство</a:t>
              </a:r>
              <a:endParaRPr lang="uk-UA" sz="1200" b="1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62" name="Групувати 61">
              <a:extLst>
                <a:ext uri="{FF2B5EF4-FFF2-40B4-BE49-F238E27FC236}">
                  <a16:creationId xmlns:a16="http://schemas.microsoft.com/office/drawing/2014/main" id="{3E0002C1-A001-ABD5-B3B7-89367F4BFE62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63" name="Овал 62">
                <a:extLst>
                  <a:ext uri="{FF2B5EF4-FFF2-40B4-BE49-F238E27FC236}">
                    <a16:creationId xmlns:a16="http://schemas.microsoft.com/office/drawing/2014/main" id="{6B670B97-FEC6-99A5-A2A5-09C09E2E5875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64" name="Рисунок 63">
                <a:extLst>
                  <a:ext uri="{FF2B5EF4-FFF2-40B4-BE49-F238E27FC236}">
                    <a16:creationId xmlns:a16="http://schemas.microsoft.com/office/drawing/2014/main" id="{077D3B3B-588A-E0C1-7888-78A1B891C7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28714558-6907-E386-F8CF-E771DC33CFA4}"/>
              </a:ext>
            </a:extLst>
          </p:cNvPr>
          <p:cNvCxnSpPr>
            <a:cxnSpLocks/>
          </p:cNvCxnSpPr>
          <p:nvPr/>
        </p:nvCxnSpPr>
        <p:spPr>
          <a:xfrm>
            <a:off x="4029306" y="4217816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C808EAEC-A061-6F8A-7093-341D70CC5950}"/>
              </a:ext>
            </a:extLst>
          </p:cNvPr>
          <p:cNvCxnSpPr>
            <a:cxnSpLocks/>
          </p:cNvCxnSpPr>
          <p:nvPr/>
        </p:nvCxnSpPr>
        <p:spPr>
          <a:xfrm>
            <a:off x="8162694" y="4217816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957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6D4A6-0C5B-BFA4-CB02-701B2A439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08;p2">
            <a:extLst>
              <a:ext uri="{FF2B5EF4-FFF2-40B4-BE49-F238E27FC236}">
                <a16:creationId xmlns:a16="http://schemas.microsoft.com/office/drawing/2014/main" id="{0AD5E5F8-0B1C-EE45-906D-653F047952E5}"/>
              </a:ext>
            </a:extLst>
          </p:cNvPr>
          <p:cNvSpPr txBox="1"/>
          <p:nvPr/>
        </p:nvSpPr>
        <p:spPr>
          <a:xfrm>
            <a:off x="333153" y="425162"/>
            <a:ext cx="11525694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Безпекові ініціативи</a:t>
            </a:r>
            <a:endParaRPr lang="uk-UA" sz="2400" dirty="0">
              <a:solidFill>
                <a:srgbClr val="182947"/>
              </a:solidFill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6" name="Google Shape;108;p2">
            <a:extLst>
              <a:ext uri="{FF2B5EF4-FFF2-40B4-BE49-F238E27FC236}">
                <a16:creationId xmlns:a16="http://schemas.microsoft.com/office/drawing/2014/main" id="{F7AE0DF7-D866-F6AB-F423-DB17FDEEE8FC}"/>
              </a:ext>
            </a:extLst>
          </p:cNvPr>
          <p:cNvSpPr txBox="1"/>
          <p:nvPr/>
        </p:nvSpPr>
        <p:spPr>
          <a:xfrm>
            <a:off x="333153" y="859172"/>
            <a:ext cx="11525694" cy="52318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«Водний контроль -2026»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Профілактична робота націлена на зменшення нещасних випадків серед населення на водоймах.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39605E-5116-49DB-A92E-E25016DBB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81" y="1408552"/>
            <a:ext cx="4975693" cy="26219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61CE68-0F45-47E8-8870-E69DAB09D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81" y="4067886"/>
            <a:ext cx="4975694" cy="26702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60C66A-F026-4804-BB59-F94742FF10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189" y="1408552"/>
            <a:ext cx="3928337" cy="53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47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6D4A6-0C5B-BFA4-CB02-701B2A439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08;p2">
            <a:extLst>
              <a:ext uri="{FF2B5EF4-FFF2-40B4-BE49-F238E27FC236}">
                <a16:creationId xmlns:a16="http://schemas.microsoft.com/office/drawing/2014/main" id="{0AD5E5F8-0B1C-EE45-906D-653F047952E5}"/>
              </a:ext>
            </a:extLst>
          </p:cNvPr>
          <p:cNvSpPr txBox="1"/>
          <p:nvPr/>
        </p:nvSpPr>
        <p:spPr>
          <a:xfrm>
            <a:off x="333153" y="425162"/>
            <a:ext cx="11525694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Безпекові ініціативи</a:t>
            </a:r>
            <a:endParaRPr lang="uk-UA" sz="2400" dirty="0">
              <a:solidFill>
                <a:srgbClr val="182947"/>
              </a:solidFill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6" name="Google Shape;108;p2">
            <a:extLst>
              <a:ext uri="{FF2B5EF4-FFF2-40B4-BE49-F238E27FC236}">
                <a16:creationId xmlns:a16="http://schemas.microsoft.com/office/drawing/2014/main" id="{F7AE0DF7-D866-F6AB-F423-DB17FDEEE8FC}"/>
              </a:ext>
            </a:extLst>
          </p:cNvPr>
          <p:cNvSpPr txBox="1"/>
          <p:nvPr/>
        </p:nvSpPr>
        <p:spPr>
          <a:xfrm>
            <a:off x="333153" y="1214278"/>
            <a:ext cx="11412004" cy="95406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«</a:t>
            </a:r>
            <a:r>
              <a:rPr lang="ru-RU" sz="2800" dirty="0" err="1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Безпечна</a:t>
            </a:r>
            <a:r>
              <a:rPr lang="ru-RU" sz="2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громада»: </a:t>
            </a:r>
            <a:r>
              <a:rPr lang="ru-RU" sz="2800" dirty="0" err="1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встановлення</a:t>
            </a:r>
            <a:r>
              <a:rPr lang="ru-RU" sz="2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камер </a:t>
            </a:r>
            <a:r>
              <a:rPr lang="ru-RU" sz="2800" dirty="0" err="1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відеоспостереження</a:t>
            </a:r>
            <a:r>
              <a:rPr lang="ru-RU" sz="2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на </a:t>
            </a:r>
            <a:r>
              <a:rPr lang="ru-RU" sz="2800" dirty="0" err="1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території</a:t>
            </a:r>
            <a:r>
              <a:rPr lang="ru-RU" sz="2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с. </a:t>
            </a:r>
            <a:r>
              <a:rPr lang="ru-RU" sz="2800" dirty="0" err="1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Курісове</a:t>
            </a:r>
            <a:r>
              <a:rPr lang="ru-RU" sz="2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625478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6DB96-FFA5-2363-3816-E0BA61A47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Графіка 2">
            <a:extLst>
              <a:ext uri="{FF2B5EF4-FFF2-40B4-BE49-F238E27FC236}">
                <a16:creationId xmlns:a16="http://schemas.microsoft.com/office/drawing/2014/main" id="{91521584-0969-3B81-1187-B0DAFEBBD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734" r="19827" b="7119"/>
          <a:stretch>
            <a:fillRect/>
          </a:stretch>
        </p:blipFill>
        <p:spPr>
          <a:xfrm>
            <a:off x="-1" y="1260971"/>
            <a:ext cx="12192001" cy="5597030"/>
          </a:xfrm>
          <a:prstGeom prst="rect">
            <a:avLst/>
          </a:prstGeom>
        </p:spPr>
      </p:pic>
      <p:sp>
        <p:nvSpPr>
          <p:cNvPr id="12" name="Google Shape;108;p2">
            <a:extLst>
              <a:ext uri="{FF2B5EF4-FFF2-40B4-BE49-F238E27FC236}">
                <a16:creationId xmlns:a16="http://schemas.microsoft.com/office/drawing/2014/main" id="{32FB0227-FCC4-B56C-4657-5446237E6D6B}"/>
              </a:ext>
            </a:extLst>
          </p:cNvPr>
          <p:cNvSpPr txBox="1"/>
          <p:nvPr/>
        </p:nvSpPr>
        <p:spPr>
          <a:xfrm>
            <a:off x="329609" y="469443"/>
            <a:ext cx="11525694" cy="70784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err="1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Курісівська</a:t>
            </a:r>
            <a:endParaRPr lang="uk-UA" sz="2400" dirty="0">
              <a:solidFill>
                <a:srgbClr val="182947"/>
              </a:solidFill>
              <a:latin typeface="Montserrat ExtraBold" panose="00000900000000000000" pitchFamily="2" charset="-52"/>
              <a:ea typeface="Proxima Nova"/>
              <a:cs typeface="Proxima Nova"/>
              <a:sym typeface="Proxima Nov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ТЕРИТОРІАЛЬНА ГРОМАДА</a:t>
            </a:r>
          </a:p>
        </p:txBody>
      </p:sp>
      <p:sp>
        <p:nvSpPr>
          <p:cNvPr id="20" name="Google Shape;108;p2">
            <a:extLst>
              <a:ext uri="{FF2B5EF4-FFF2-40B4-BE49-F238E27FC236}">
                <a16:creationId xmlns:a16="http://schemas.microsoft.com/office/drawing/2014/main" id="{DA423CCB-83C6-2159-A6F1-0C2BEF2AAC40}"/>
              </a:ext>
            </a:extLst>
          </p:cNvPr>
          <p:cNvSpPr txBox="1"/>
          <p:nvPr/>
        </p:nvSpPr>
        <p:spPr>
          <a:xfrm>
            <a:off x="329609" y="1478951"/>
            <a:ext cx="1152569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600" dirty="0">
                <a:latin typeface="Montserrat SemiBold" panose="00000700000000000000" pitchFamily="2" charset="-52"/>
              </a:rPr>
              <a:t>Наведені </a:t>
            </a:r>
            <a:r>
              <a:rPr lang="ru-RU" sz="1600" dirty="0" err="1">
                <a:latin typeface="Montserrat SemiBold" panose="00000700000000000000" pitchFamily="2" charset="-52"/>
              </a:rPr>
              <a:t>нижче</a:t>
            </a:r>
            <a:r>
              <a:rPr lang="ru-RU" sz="1600" dirty="0">
                <a:latin typeface="Montserrat SemiBold" panose="00000700000000000000" pitchFamily="2" charset="-52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</a:rPr>
              <a:t>відомості</a:t>
            </a:r>
            <a:r>
              <a:rPr lang="ru-RU" sz="1600" dirty="0">
                <a:latin typeface="Montserrat SemiBold" panose="00000700000000000000" pitchFamily="2" charset="-52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</a:rPr>
              <a:t>визначають</a:t>
            </a:r>
            <a:r>
              <a:rPr lang="ru-RU" sz="1600" dirty="0">
                <a:latin typeface="Montserrat SemiBold" panose="00000700000000000000" pitchFamily="2" charset="-52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</a:rPr>
              <a:t>ключові</a:t>
            </a:r>
            <a:r>
              <a:rPr lang="ru-RU" sz="1600" dirty="0">
                <a:latin typeface="Montserrat SemiBold" panose="00000700000000000000" pitchFamily="2" charset="-52"/>
              </a:rPr>
              <a:t> характеристики </a:t>
            </a:r>
            <a:r>
              <a:rPr lang="ru-RU" sz="1600" dirty="0" err="1">
                <a:latin typeface="Montserrat SemiBold" panose="00000700000000000000" pitchFamily="2" charset="-52"/>
              </a:rPr>
              <a:t>територіальної</a:t>
            </a:r>
            <a:r>
              <a:rPr lang="ru-RU" sz="1600" dirty="0">
                <a:latin typeface="Montserrat SemiBold" panose="00000700000000000000" pitchFamily="2" charset="-52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</a:rPr>
              <a:t>громади</a:t>
            </a:r>
            <a:endParaRPr lang="ru-RU" sz="1600" dirty="0">
              <a:latin typeface="Montserrat SemiBold" panose="00000700000000000000" pitchFamily="2" charset="-52"/>
            </a:endParaRPr>
          </a:p>
          <a:p>
            <a:pPr lvl="0" algn="ctr"/>
            <a:r>
              <a:rPr lang="ru-RU" sz="1600" dirty="0">
                <a:latin typeface="Montserrat SemiBold" panose="00000700000000000000" pitchFamily="2" charset="-52"/>
              </a:rPr>
              <a:t>та </a:t>
            </a:r>
            <a:r>
              <a:rPr lang="ru-RU" sz="1600" dirty="0" err="1">
                <a:latin typeface="Montserrat SemiBold" panose="00000700000000000000" pitchFamily="2" charset="-52"/>
              </a:rPr>
              <a:t>окреслюють</a:t>
            </a:r>
            <a:r>
              <a:rPr lang="ru-RU" sz="1600" dirty="0">
                <a:latin typeface="Montserrat SemiBold" panose="00000700000000000000" pitchFamily="2" charset="-52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</a:rPr>
              <a:t>обсяг</a:t>
            </a:r>
            <a:r>
              <a:rPr lang="ru-RU" sz="1600" dirty="0">
                <a:latin typeface="Montserrat SemiBold" panose="00000700000000000000" pitchFamily="2" charset="-52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</a:rPr>
              <a:t>роботи</a:t>
            </a:r>
            <a:r>
              <a:rPr lang="ru-RU" sz="1600" dirty="0">
                <a:latin typeface="Montserrat SemiBold" panose="00000700000000000000" pitchFamily="2" charset="-52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</a:rPr>
              <a:t>поліцейського</a:t>
            </a:r>
            <a:r>
              <a:rPr lang="ru-RU" sz="1600" dirty="0">
                <a:latin typeface="Montserrat SemiBold" panose="00000700000000000000" pitchFamily="2" charset="-52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</a:rPr>
              <a:t>офіцера</a:t>
            </a:r>
            <a:r>
              <a:rPr lang="ru-RU" sz="1600" dirty="0">
                <a:latin typeface="Montserrat SemiBold" panose="00000700000000000000" pitchFamily="2" charset="-52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</a:rPr>
              <a:t>громади</a:t>
            </a:r>
            <a:endParaRPr lang="uk-UA" sz="1600" dirty="0"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44" name="Групувати 43">
            <a:extLst>
              <a:ext uri="{FF2B5EF4-FFF2-40B4-BE49-F238E27FC236}">
                <a16:creationId xmlns:a16="http://schemas.microsoft.com/office/drawing/2014/main" id="{01390751-8444-CB0F-1743-FB8B9222C14B}"/>
              </a:ext>
            </a:extLst>
          </p:cNvPr>
          <p:cNvGrpSpPr/>
          <p:nvPr/>
        </p:nvGrpSpPr>
        <p:grpSpPr>
          <a:xfrm>
            <a:off x="329609" y="2497725"/>
            <a:ext cx="2537885" cy="3756251"/>
            <a:chOff x="1052835" y="2537463"/>
            <a:chExt cx="2537885" cy="3756251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6F334054-FB6F-3725-BA35-50499E6C7F32}"/>
                </a:ext>
              </a:extLst>
            </p:cNvPr>
            <p:cNvSpPr/>
            <p:nvPr/>
          </p:nvSpPr>
          <p:spPr>
            <a:xfrm>
              <a:off x="1798906" y="2537463"/>
              <a:ext cx="1040579" cy="1040579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37" name="Групувати 36">
              <a:extLst>
                <a:ext uri="{FF2B5EF4-FFF2-40B4-BE49-F238E27FC236}">
                  <a16:creationId xmlns:a16="http://schemas.microsoft.com/office/drawing/2014/main" id="{E4EB4CBA-4E0E-7928-BBAF-9B26BF1E2C05}"/>
                </a:ext>
              </a:extLst>
            </p:cNvPr>
            <p:cNvGrpSpPr/>
            <p:nvPr/>
          </p:nvGrpSpPr>
          <p:grpSpPr>
            <a:xfrm>
              <a:off x="1063165" y="3057754"/>
              <a:ext cx="2522390" cy="3235960"/>
              <a:chOff x="1063165" y="3057754"/>
              <a:chExt cx="2522390" cy="3235960"/>
            </a:xfrm>
          </p:grpSpPr>
          <p:sp>
            <p:nvSpPr>
              <p:cNvPr id="21" name="Прямокутник: округлені кути 20">
                <a:extLst>
                  <a:ext uri="{FF2B5EF4-FFF2-40B4-BE49-F238E27FC236}">
                    <a16:creationId xmlns:a16="http://schemas.microsoft.com/office/drawing/2014/main" id="{02CCA936-62AE-D963-1CED-BDE79355C542}"/>
                  </a:ext>
                </a:extLst>
              </p:cNvPr>
              <p:cNvSpPr/>
              <p:nvPr/>
            </p:nvSpPr>
            <p:spPr>
              <a:xfrm>
                <a:off x="1063165" y="3057754"/>
                <a:ext cx="2522390" cy="323596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grpSp>
            <p:nvGrpSpPr>
              <p:cNvPr id="35" name="Групувати 34">
                <a:extLst>
                  <a:ext uri="{FF2B5EF4-FFF2-40B4-BE49-F238E27FC236}">
                    <a16:creationId xmlns:a16="http://schemas.microsoft.com/office/drawing/2014/main" id="{4EBF4054-BEB0-3CC8-F13F-D83AD7749D13}"/>
                  </a:ext>
                </a:extLst>
              </p:cNvPr>
              <p:cNvGrpSpPr/>
              <p:nvPr/>
            </p:nvGrpSpPr>
            <p:grpSpPr>
              <a:xfrm>
                <a:off x="1063165" y="5673222"/>
                <a:ext cx="2522390" cy="620492"/>
                <a:chOff x="1063165" y="5673222"/>
                <a:chExt cx="2522390" cy="620492"/>
              </a:xfrm>
            </p:grpSpPr>
            <p:sp>
              <p:nvSpPr>
                <p:cNvPr id="33" name="Прямокутник: округлені кути 32">
                  <a:extLst>
                    <a:ext uri="{FF2B5EF4-FFF2-40B4-BE49-F238E27FC236}">
                      <a16:creationId xmlns:a16="http://schemas.microsoft.com/office/drawing/2014/main" id="{BA552095-7CAB-F9A8-FD81-9014B02BA9D9}"/>
                    </a:ext>
                  </a:extLst>
                </p:cNvPr>
                <p:cNvSpPr/>
                <p:nvPr/>
              </p:nvSpPr>
              <p:spPr>
                <a:xfrm>
                  <a:off x="1063165" y="5825262"/>
                  <a:ext cx="2522390" cy="468452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96000" rtlCol="0" anchor="ctr"/>
                <a:lstStyle/>
                <a:p>
                  <a:pPr algn="ctr"/>
                  <a:endParaRPr lang="uk-UA" dirty="0"/>
                </a:p>
              </p:txBody>
            </p:sp>
            <p:sp>
              <p:nvSpPr>
                <p:cNvPr id="34" name="Прямокутник 33">
                  <a:extLst>
                    <a:ext uri="{FF2B5EF4-FFF2-40B4-BE49-F238E27FC236}">
                      <a16:creationId xmlns:a16="http://schemas.microsoft.com/office/drawing/2014/main" id="{9FCC6D9F-F5FE-84EF-BA49-3E5CB18CF557}"/>
                    </a:ext>
                  </a:extLst>
                </p:cNvPr>
                <p:cNvSpPr/>
                <p:nvPr/>
              </p:nvSpPr>
              <p:spPr>
                <a:xfrm>
                  <a:off x="1063165" y="5673222"/>
                  <a:ext cx="2522390" cy="386266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/>
                </a:p>
              </p:txBody>
            </p:sp>
          </p:grpSp>
        </p:grpSp>
        <p:grpSp>
          <p:nvGrpSpPr>
            <p:cNvPr id="39" name="Групувати 38">
              <a:extLst>
                <a:ext uri="{FF2B5EF4-FFF2-40B4-BE49-F238E27FC236}">
                  <a16:creationId xmlns:a16="http://schemas.microsoft.com/office/drawing/2014/main" id="{39B61C64-AD4B-AD3F-FCC2-8DC304B7DD76}"/>
                </a:ext>
              </a:extLst>
            </p:cNvPr>
            <p:cNvGrpSpPr/>
            <p:nvPr/>
          </p:nvGrpSpPr>
          <p:grpSpPr>
            <a:xfrm>
              <a:off x="1057999" y="4075713"/>
              <a:ext cx="2532721" cy="1021362"/>
              <a:chOff x="1057999" y="4075713"/>
              <a:chExt cx="2532721" cy="1021362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08B6E45-2129-DA38-1A8D-4E408F10AB0F}"/>
                  </a:ext>
                </a:extLst>
              </p:cNvPr>
              <p:cNvSpPr txBox="1"/>
              <p:nvPr/>
            </p:nvSpPr>
            <p:spPr>
              <a:xfrm>
                <a:off x="1058000" y="4075713"/>
                <a:ext cx="2532720" cy="307777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400" dirty="0">
                    <a:latin typeface="Montserrat Black" panose="00000A00000000000000" pitchFamily="2" charset="-52"/>
                  </a:rPr>
                  <a:t>НАСЕЛЕНІ ПУНКТИ</a:t>
                </a:r>
                <a:endParaRPr lang="uk-UA" sz="1400" dirty="0">
                  <a:latin typeface="Montserrat Black" panose="00000A00000000000000" pitchFamily="2" charset="-52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2C155F6-49C1-30A6-7F96-0CDFE9E457BD}"/>
                  </a:ext>
                </a:extLst>
              </p:cNvPr>
              <p:cNvSpPr txBox="1"/>
              <p:nvPr/>
            </p:nvSpPr>
            <p:spPr>
              <a:xfrm>
                <a:off x="1057999" y="4450744"/>
                <a:ext cx="2532719" cy="646331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200" dirty="0">
                    <a:latin typeface="Montserrat Medium" panose="00000600000000000000" pitchFamily="2" charset="-52"/>
                  </a:rPr>
                  <a:t>кількість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населених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пунктів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у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складі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територіальної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громади</a:t>
                </a:r>
                <a:endParaRPr lang="uk-UA" sz="1200" dirty="0">
                  <a:latin typeface="Montserrat Medium" panose="00000600000000000000" pitchFamily="2" charset="-52"/>
                </a:endParaRPr>
              </a:p>
            </p:txBody>
          </p:sp>
        </p:grpSp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04101579-490A-29F8-5CB0-4050CC4D7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04195" y="2742752"/>
              <a:ext cx="630000" cy="630000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9B7CCC5-1270-5724-2676-135EFE520927}"/>
                </a:ext>
              </a:extLst>
            </p:cNvPr>
            <p:cNvSpPr txBox="1"/>
            <p:nvPr/>
          </p:nvSpPr>
          <p:spPr>
            <a:xfrm>
              <a:off x="1052835" y="5726722"/>
              <a:ext cx="2532720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280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8</a:t>
              </a:r>
              <a:endParaRPr lang="uk-UA" sz="2800" dirty="0">
                <a:solidFill>
                  <a:schemeClr val="bg1"/>
                </a:solidFill>
                <a:latin typeface="Montserrat Black" panose="00000A00000000000000" pitchFamily="2" charset="-52"/>
              </a:endParaRPr>
            </a:p>
          </p:txBody>
        </p:sp>
      </p:grpSp>
      <p:grpSp>
        <p:nvGrpSpPr>
          <p:cNvPr id="45" name="Групувати 44">
            <a:extLst>
              <a:ext uri="{FF2B5EF4-FFF2-40B4-BE49-F238E27FC236}">
                <a16:creationId xmlns:a16="http://schemas.microsoft.com/office/drawing/2014/main" id="{5F6979C9-1019-CC8A-D1B3-6094C7F2AF00}"/>
              </a:ext>
            </a:extLst>
          </p:cNvPr>
          <p:cNvGrpSpPr/>
          <p:nvPr/>
        </p:nvGrpSpPr>
        <p:grpSpPr>
          <a:xfrm>
            <a:off x="3325545" y="2497725"/>
            <a:ext cx="2537885" cy="3756251"/>
            <a:chOff x="1052835" y="2537463"/>
            <a:chExt cx="2537885" cy="3756251"/>
          </a:xfrm>
        </p:grpSpPr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26C973B0-343C-A452-15D3-7A02A1CE92A1}"/>
                </a:ext>
              </a:extLst>
            </p:cNvPr>
            <p:cNvSpPr/>
            <p:nvPr/>
          </p:nvSpPr>
          <p:spPr>
            <a:xfrm>
              <a:off x="1798906" y="2537463"/>
              <a:ext cx="1040579" cy="1040579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47" name="Групувати 46">
              <a:extLst>
                <a:ext uri="{FF2B5EF4-FFF2-40B4-BE49-F238E27FC236}">
                  <a16:creationId xmlns:a16="http://schemas.microsoft.com/office/drawing/2014/main" id="{DDBE89CE-5593-5FC4-37B0-7C37F7B17BD8}"/>
                </a:ext>
              </a:extLst>
            </p:cNvPr>
            <p:cNvGrpSpPr/>
            <p:nvPr/>
          </p:nvGrpSpPr>
          <p:grpSpPr>
            <a:xfrm>
              <a:off x="1063165" y="3057754"/>
              <a:ext cx="2522390" cy="3235960"/>
              <a:chOff x="1063165" y="3057754"/>
              <a:chExt cx="2522390" cy="3235960"/>
            </a:xfrm>
          </p:grpSpPr>
          <p:sp>
            <p:nvSpPr>
              <p:cNvPr id="53" name="Прямокутник: округлені кути 52">
                <a:extLst>
                  <a:ext uri="{FF2B5EF4-FFF2-40B4-BE49-F238E27FC236}">
                    <a16:creationId xmlns:a16="http://schemas.microsoft.com/office/drawing/2014/main" id="{95BC6336-3ED4-716E-B3FA-C1805DA10F5A}"/>
                  </a:ext>
                </a:extLst>
              </p:cNvPr>
              <p:cNvSpPr/>
              <p:nvPr/>
            </p:nvSpPr>
            <p:spPr>
              <a:xfrm>
                <a:off x="1063165" y="3057754"/>
                <a:ext cx="2522390" cy="323596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grpSp>
            <p:nvGrpSpPr>
              <p:cNvPr id="54" name="Групувати 53">
                <a:extLst>
                  <a:ext uri="{FF2B5EF4-FFF2-40B4-BE49-F238E27FC236}">
                    <a16:creationId xmlns:a16="http://schemas.microsoft.com/office/drawing/2014/main" id="{A0912653-1F8E-450B-1ED7-8C50B83FACB5}"/>
                  </a:ext>
                </a:extLst>
              </p:cNvPr>
              <p:cNvGrpSpPr/>
              <p:nvPr/>
            </p:nvGrpSpPr>
            <p:grpSpPr>
              <a:xfrm>
                <a:off x="1063165" y="5673222"/>
                <a:ext cx="2522390" cy="620492"/>
                <a:chOff x="1063165" y="5673222"/>
                <a:chExt cx="2522390" cy="620492"/>
              </a:xfrm>
            </p:grpSpPr>
            <p:sp>
              <p:nvSpPr>
                <p:cNvPr id="55" name="Прямокутник: округлені кути 54">
                  <a:extLst>
                    <a:ext uri="{FF2B5EF4-FFF2-40B4-BE49-F238E27FC236}">
                      <a16:creationId xmlns:a16="http://schemas.microsoft.com/office/drawing/2014/main" id="{DBBA14E3-0915-6198-0FA4-3019E9D8DD31}"/>
                    </a:ext>
                  </a:extLst>
                </p:cNvPr>
                <p:cNvSpPr/>
                <p:nvPr/>
              </p:nvSpPr>
              <p:spPr>
                <a:xfrm>
                  <a:off x="1063165" y="5825262"/>
                  <a:ext cx="2522390" cy="468452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96000" rtlCol="0" anchor="ctr"/>
                <a:lstStyle/>
                <a:p>
                  <a:pPr algn="ctr"/>
                  <a:endParaRPr lang="uk-UA" dirty="0"/>
                </a:p>
              </p:txBody>
            </p:sp>
            <p:sp>
              <p:nvSpPr>
                <p:cNvPr id="56" name="Прямокутник 55">
                  <a:extLst>
                    <a:ext uri="{FF2B5EF4-FFF2-40B4-BE49-F238E27FC236}">
                      <a16:creationId xmlns:a16="http://schemas.microsoft.com/office/drawing/2014/main" id="{AA3CD824-1A5C-AA9B-8922-C9CE38D2AC09}"/>
                    </a:ext>
                  </a:extLst>
                </p:cNvPr>
                <p:cNvSpPr/>
                <p:nvPr/>
              </p:nvSpPr>
              <p:spPr>
                <a:xfrm>
                  <a:off x="1063165" y="5673222"/>
                  <a:ext cx="2522390" cy="386266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/>
                </a:p>
              </p:txBody>
            </p:sp>
          </p:grpSp>
        </p:grpSp>
        <p:grpSp>
          <p:nvGrpSpPr>
            <p:cNvPr id="48" name="Групувати 47">
              <a:extLst>
                <a:ext uri="{FF2B5EF4-FFF2-40B4-BE49-F238E27FC236}">
                  <a16:creationId xmlns:a16="http://schemas.microsoft.com/office/drawing/2014/main" id="{D02BD611-F389-3089-63A9-F65FAAA3274A}"/>
                </a:ext>
              </a:extLst>
            </p:cNvPr>
            <p:cNvGrpSpPr/>
            <p:nvPr/>
          </p:nvGrpSpPr>
          <p:grpSpPr>
            <a:xfrm>
              <a:off x="1057999" y="4075713"/>
              <a:ext cx="2532721" cy="1021362"/>
              <a:chOff x="1057999" y="4075713"/>
              <a:chExt cx="2532721" cy="1021362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294F57C-4435-C2F3-20DA-CF232D0B7320}"/>
                  </a:ext>
                </a:extLst>
              </p:cNvPr>
              <p:cNvSpPr txBox="1"/>
              <p:nvPr/>
            </p:nvSpPr>
            <p:spPr>
              <a:xfrm>
                <a:off x="1058000" y="4075713"/>
                <a:ext cx="2532720" cy="307777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400" dirty="0">
                    <a:latin typeface="Montserrat Black" panose="00000A00000000000000" pitchFamily="2" charset="-52"/>
                  </a:rPr>
                  <a:t>НАСЕЛЕННЯ</a:t>
                </a:r>
                <a:endParaRPr lang="uk-UA" sz="1400" dirty="0">
                  <a:latin typeface="Montserrat Black" panose="00000A00000000000000" pitchFamily="2" charset="-52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BFFBD7D-C8DF-8942-88A6-5456C40DB7E8}"/>
                  </a:ext>
                </a:extLst>
              </p:cNvPr>
              <p:cNvSpPr txBox="1"/>
              <p:nvPr/>
            </p:nvSpPr>
            <p:spPr>
              <a:xfrm>
                <a:off x="1057999" y="4450744"/>
                <a:ext cx="2532719" cy="646331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200" dirty="0" err="1">
                    <a:latin typeface="Montserrat Medium" panose="00000600000000000000" pitchFamily="2" charset="-52"/>
                  </a:rPr>
                  <a:t>загальна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чисельність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населення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,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що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проживає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на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території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громади</a:t>
                </a:r>
                <a:endParaRPr lang="uk-UA" sz="1200" dirty="0">
                  <a:latin typeface="Montserrat Medium" panose="00000600000000000000" pitchFamily="2" charset="-52"/>
                </a:endParaRPr>
              </a:p>
            </p:txBody>
          </p:sp>
        </p:grpSp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6332F175-3E71-85F5-90BA-3C62DA705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04195" y="2742752"/>
              <a:ext cx="630000" cy="630000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29F5FF-8BF5-C0C8-DE99-D4BA88C3D258}"/>
                </a:ext>
              </a:extLst>
            </p:cNvPr>
            <p:cNvSpPr txBox="1"/>
            <p:nvPr/>
          </p:nvSpPr>
          <p:spPr>
            <a:xfrm>
              <a:off x="1052835" y="5726722"/>
              <a:ext cx="2532720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280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7722</a:t>
              </a:r>
              <a:endParaRPr lang="uk-UA" sz="2800" dirty="0">
                <a:solidFill>
                  <a:schemeClr val="bg1"/>
                </a:solidFill>
                <a:latin typeface="Montserrat Black" panose="00000A00000000000000" pitchFamily="2" charset="-52"/>
              </a:endParaRPr>
            </a:p>
          </p:txBody>
        </p:sp>
      </p:grpSp>
      <p:grpSp>
        <p:nvGrpSpPr>
          <p:cNvPr id="57" name="Групувати 56">
            <a:extLst>
              <a:ext uri="{FF2B5EF4-FFF2-40B4-BE49-F238E27FC236}">
                <a16:creationId xmlns:a16="http://schemas.microsoft.com/office/drawing/2014/main" id="{6339093E-68E4-EAC6-20EE-CC65FD2BAAE5}"/>
              </a:ext>
            </a:extLst>
          </p:cNvPr>
          <p:cNvGrpSpPr/>
          <p:nvPr/>
        </p:nvGrpSpPr>
        <p:grpSpPr>
          <a:xfrm>
            <a:off x="6321481" y="2497725"/>
            <a:ext cx="2537885" cy="3756251"/>
            <a:chOff x="1052835" y="2537463"/>
            <a:chExt cx="2537885" cy="3756251"/>
          </a:xfrm>
        </p:grpSpPr>
        <p:sp>
          <p:nvSpPr>
            <p:cNvPr id="58" name="Овал 57">
              <a:extLst>
                <a:ext uri="{FF2B5EF4-FFF2-40B4-BE49-F238E27FC236}">
                  <a16:creationId xmlns:a16="http://schemas.microsoft.com/office/drawing/2014/main" id="{F1F24971-B30C-F781-D65A-532794E244A4}"/>
                </a:ext>
              </a:extLst>
            </p:cNvPr>
            <p:cNvSpPr/>
            <p:nvPr/>
          </p:nvSpPr>
          <p:spPr>
            <a:xfrm>
              <a:off x="1798906" y="2537463"/>
              <a:ext cx="1040579" cy="1040579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59" name="Групувати 58">
              <a:extLst>
                <a:ext uri="{FF2B5EF4-FFF2-40B4-BE49-F238E27FC236}">
                  <a16:creationId xmlns:a16="http://schemas.microsoft.com/office/drawing/2014/main" id="{73D67574-71CE-7653-0133-8E383ADC42A2}"/>
                </a:ext>
              </a:extLst>
            </p:cNvPr>
            <p:cNvGrpSpPr/>
            <p:nvPr/>
          </p:nvGrpSpPr>
          <p:grpSpPr>
            <a:xfrm>
              <a:off x="1063165" y="3057754"/>
              <a:ext cx="2522390" cy="3235960"/>
              <a:chOff x="1063165" y="3057754"/>
              <a:chExt cx="2522390" cy="3235960"/>
            </a:xfrm>
          </p:grpSpPr>
          <p:sp>
            <p:nvSpPr>
              <p:cNvPr id="65" name="Прямокутник: округлені кути 64">
                <a:extLst>
                  <a:ext uri="{FF2B5EF4-FFF2-40B4-BE49-F238E27FC236}">
                    <a16:creationId xmlns:a16="http://schemas.microsoft.com/office/drawing/2014/main" id="{F154993B-ACC4-24DA-7FDB-09A42C999E28}"/>
                  </a:ext>
                </a:extLst>
              </p:cNvPr>
              <p:cNvSpPr/>
              <p:nvPr/>
            </p:nvSpPr>
            <p:spPr>
              <a:xfrm>
                <a:off x="1063165" y="3057754"/>
                <a:ext cx="2522390" cy="323596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grpSp>
            <p:nvGrpSpPr>
              <p:cNvPr id="66" name="Групувати 65">
                <a:extLst>
                  <a:ext uri="{FF2B5EF4-FFF2-40B4-BE49-F238E27FC236}">
                    <a16:creationId xmlns:a16="http://schemas.microsoft.com/office/drawing/2014/main" id="{9A809F1C-15B0-0230-6066-3DD98719074F}"/>
                  </a:ext>
                </a:extLst>
              </p:cNvPr>
              <p:cNvGrpSpPr/>
              <p:nvPr/>
            </p:nvGrpSpPr>
            <p:grpSpPr>
              <a:xfrm>
                <a:off x="1063165" y="5673222"/>
                <a:ext cx="2522390" cy="620492"/>
                <a:chOff x="1063165" y="5673222"/>
                <a:chExt cx="2522390" cy="620492"/>
              </a:xfrm>
            </p:grpSpPr>
            <p:sp>
              <p:nvSpPr>
                <p:cNvPr id="67" name="Прямокутник: округлені кути 66">
                  <a:extLst>
                    <a:ext uri="{FF2B5EF4-FFF2-40B4-BE49-F238E27FC236}">
                      <a16:creationId xmlns:a16="http://schemas.microsoft.com/office/drawing/2014/main" id="{27E111B8-1ECF-0E70-8012-5B9D5F8AD728}"/>
                    </a:ext>
                  </a:extLst>
                </p:cNvPr>
                <p:cNvSpPr/>
                <p:nvPr/>
              </p:nvSpPr>
              <p:spPr>
                <a:xfrm>
                  <a:off x="1063165" y="5825262"/>
                  <a:ext cx="2522390" cy="468452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96000" rtlCol="0" anchor="ctr"/>
                <a:lstStyle/>
                <a:p>
                  <a:pPr algn="ctr"/>
                  <a:endParaRPr lang="uk-UA" dirty="0"/>
                </a:p>
              </p:txBody>
            </p:sp>
            <p:sp>
              <p:nvSpPr>
                <p:cNvPr id="68" name="Прямокутник 67">
                  <a:extLst>
                    <a:ext uri="{FF2B5EF4-FFF2-40B4-BE49-F238E27FC236}">
                      <a16:creationId xmlns:a16="http://schemas.microsoft.com/office/drawing/2014/main" id="{0D6DCCAA-E517-4E2B-B187-5F1541E41BEB}"/>
                    </a:ext>
                  </a:extLst>
                </p:cNvPr>
                <p:cNvSpPr/>
                <p:nvPr/>
              </p:nvSpPr>
              <p:spPr>
                <a:xfrm>
                  <a:off x="1063165" y="5673222"/>
                  <a:ext cx="2522390" cy="386266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/>
                </a:p>
              </p:txBody>
            </p:sp>
          </p:grpSp>
        </p:grpSp>
        <p:grpSp>
          <p:nvGrpSpPr>
            <p:cNvPr id="60" name="Групувати 59">
              <a:extLst>
                <a:ext uri="{FF2B5EF4-FFF2-40B4-BE49-F238E27FC236}">
                  <a16:creationId xmlns:a16="http://schemas.microsoft.com/office/drawing/2014/main" id="{E455E6DD-3AC8-2F74-1D4D-D64B6D91E130}"/>
                </a:ext>
              </a:extLst>
            </p:cNvPr>
            <p:cNvGrpSpPr/>
            <p:nvPr/>
          </p:nvGrpSpPr>
          <p:grpSpPr>
            <a:xfrm>
              <a:off x="1057999" y="4075713"/>
              <a:ext cx="2532721" cy="1021362"/>
              <a:chOff x="1057999" y="4075713"/>
              <a:chExt cx="2532721" cy="1021362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3FE17A-6481-9B6D-4F8F-9FD5842D2092}"/>
                  </a:ext>
                </a:extLst>
              </p:cNvPr>
              <p:cNvSpPr txBox="1"/>
              <p:nvPr/>
            </p:nvSpPr>
            <p:spPr>
              <a:xfrm>
                <a:off x="1058000" y="4075713"/>
                <a:ext cx="2532720" cy="307777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400" dirty="0">
                    <a:latin typeface="Montserrat Black" panose="00000A00000000000000" pitchFamily="2" charset="-52"/>
                  </a:rPr>
                  <a:t>ВПО</a:t>
                </a:r>
                <a:endParaRPr lang="uk-UA" sz="1400" dirty="0">
                  <a:latin typeface="Montserrat Black" panose="00000A00000000000000" pitchFamily="2" charset="-52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FA4336A-4AFB-40C5-DA29-4B8CE7F20457}"/>
                  </a:ext>
                </a:extLst>
              </p:cNvPr>
              <p:cNvSpPr txBox="1"/>
              <p:nvPr/>
            </p:nvSpPr>
            <p:spPr>
              <a:xfrm>
                <a:off x="1057999" y="4450744"/>
                <a:ext cx="2532719" cy="646331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200" dirty="0" err="1">
                    <a:latin typeface="Montserrat Medium" panose="00000600000000000000" pitchFamily="2" charset="-52"/>
                  </a:rPr>
                  <a:t>загальна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чисельність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зараєстрованих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внутрішньо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переміщених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осіб</a:t>
                </a:r>
                <a:endParaRPr lang="uk-UA" sz="1200" dirty="0">
                  <a:latin typeface="Montserrat Medium" panose="00000600000000000000" pitchFamily="2" charset="-52"/>
                </a:endParaRPr>
              </a:p>
            </p:txBody>
          </p:sp>
        </p:grpSp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id="{2EDDA563-D459-689F-2487-A66EBC2B1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04195" y="2742752"/>
              <a:ext cx="630000" cy="630000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E8C2E4F-CFA2-C711-C915-75DB5CEF66FB}"/>
                </a:ext>
              </a:extLst>
            </p:cNvPr>
            <p:cNvSpPr txBox="1"/>
            <p:nvPr/>
          </p:nvSpPr>
          <p:spPr>
            <a:xfrm>
              <a:off x="1052835" y="5726722"/>
              <a:ext cx="2532720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280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78</a:t>
              </a:r>
              <a:endParaRPr lang="uk-UA" sz="2800" dirty="0">
                <a:solidFill>
                  <a:schemeClr val="bg1"/>
                </a:solidFill>
                <a:latin typeface="Montserrat Black" panose="00000A00000000000000" pitchFamily="2" charset="-52"/>
              </a:endParaRPr>
            </a:p>
          </p:txBody>
        </p:sp>
      </p:grpSp>
      <p:grpSp>
        <p:nvGrpSpPr>
          <p:cNvPr id="69" name="Групувати 68">
            <a:extLst>
              <a:ext uri="{FF2B5EF4-FFF2-40B4-BE49-F238E27FC236}">
                <a16:creationId xmlns:a16="http://schemas.microsoft.com/office/drawing/2014/main" id="{0E3B2AB7-46AA-A6B9-8F1B-06449266B499}"/>
              </a:ext>
            </a:extLst>
          </p:cNvPr>
          <p:cNvGrpSpPr/>
          <p:nvPr/>
        </p:nvGrpSpPr>
        <p:grpSpPr>
          <a:xfrm>
            <a:off x="9317418" y="2497725"/>
            <a:ext cx="2537885" cy="3756251"/>
            <a:chOff x="1052835" y="2537463"/>
            <a:chExt cx="2537885" cy="3756251"/>
          </a:xfrm>
        </p:grpSpPr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678BE7CB-28F5-40FC-66E0-60F0432B9213}"/>
                </a:ext>
              </a:extLst>
            </p:cNvPr>
            <p:cNvSpPr/>
            <p:nvPr/>
          </p:nvSpPr>
          <p:spPr>
            <a:xfrm>
              <a:off x="1798906" y="2537463"/>
              <a:ext cx="1040579" cy="1040579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71" name="Групувати 70">
              <a:extLst>
                <a:ext uri="{FF2B5EF4-FFF2-40B4-BE49-F238E27FC236}">
                  <a16:creationId xmlns:a16="http://schemas.microsoft.com/office/drawing/2014/main" id="{2E73CCB3-F60D-3664-3357-F6EE8854E0CB}"/>
                </a:ext>
              </a:extLst>
            </p:cNvPr>
            <p:cNvGrpSpPr/>
            <p:nvPr/>
          </p:nvGrpSpPr>
          <p:grpSpPr>
            <a:xfrm>
              <a:off x="1063165" y="3057754"/>
              <a:ext cx="2522390" cy="3235960"/>
              <a:chOff x="1063165" y="3057754"/>
              <a:chExt cx="2522390" cy="3235960"/>
            </a:xfrm>
          </p:grpSpPr>
          <p:sp>
            <p:nvSpPr>
              <p:cNvPr id="77" name="Прямокутник: округлені кути 76">
                <a:extLst>
                  <a:ext uri="{FF2B5EF4-FFF2-40B4-BE49-F238E27FC236}">
                    <a16:creationId xmlns:a16="http://schemas.microsoft.com/office/drawing/2014/main" id="{70A595CA-F869-E59F-D352-D5104CA065FD}"/>
                  </a:ext>
                </a:extLst>
              </p:cNvPr>
              <p:cNvSpPr/>
              <p:nvPr/>
            </p:nvSpPr>
            <p:spPr>
              <a:xfrm>
                <a:off x="1063165" y="3057754"/>
                <a:ext cx="2522390" cy="323596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grpSp>
            <p:nvGrpSpPr>
              <p:cNvPr id="78" name="Групувати 77">
                <a:extLst>
                  <a:ext uri="{FF2B5EF4-FFF2-40B4-BE49-F238E27FC236}">
                    <a16:creationId xmlns:a16="http://schemas.microsoft.com/office/drawing/2014/main" id="{D5F7176C-AD50-EFC5-0131-414D8E436850}"/>
                  </a:ext>
                </a:extLst>
              </p:cNvPr>
              <p:cNvGrpSpPr/>
              <p:nvPr/>
            </p:nvGrpSpPr>
            <p:grpSpPr>
              <a:xfrm>
                <a:off x="1063165" y="5673222"/>
                <a:ext cx="2522390" cy="620492"/>
                <a:chOff x="1063165" y="5673222"/>
                <a:chExt cx="2522390" cy="620492"/>
              </a:xfrm>
            </p:grpSpPr>
            <p:sp>
              <p:nvSpPr>
                <p:cNvPr id="79" name="Прямокутник: округлені кути 78">
                  <a:extLst>
                    <a:ext uri="{FF2B5EF4-FFF2-40B4-BE49-F238E27FC236}">
                      <a16:creationId xmlns:a16="http://schemas.microsoft.com/office/drawing/2014/main" id="{2EB269D0-1A80-6321-9C3C-B041721FE263}"/>
                    </a:ext>
                  </a:extLst>
                </p:cNvPr>
                <p:cNvSpPr/>
                <p:nvPr/>
              </p:nvSpPr>
              <p:spPr>
                <a:xfrm>
                  <a:off x="1063165" y="5825262"/>
                  <a:ext cx="2522390" cy="468452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96000" rtlCol="0" anchor="ctr"/>
                <a:lstStyle/>
                <a:p>
                  <a:pPr algn="ctr"/>
                  <a:endParaRPr lang="uk-UA" dirty="0"/>
                </a:p>
              </p:txBody>
            </p:sp>
            <p:sp>
              <p:nvSpPr>
                <p:cNvPr id="80" name="Прямокутник 79">
                  <a:extLst>
                    <a:ext uri="{FF2B5EF4-FFF2-40B4-BE49-F238E27FC236}">
                      <a16:creationId xmlns:a16="http://schemas.microsoft.com/office/drawing/2014/main" id="{6700D514-0E0C-96E4-9C64-CBBB4B9CEF08}"/>
                    </a:ext>
                  </a:extLst>
                </p:cNvPr>
                <p:cNvSpPr/>
                <p:nvPr/>
              </p:nvSpPr>
              <p:spPr>
                <a:xfrm>
                  <a:off x="1063165" y="5673222"/>
                  <a:ext cx="2522390" cy="386266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/>
                </a:p>
              </p:txBody>
            </p:sp>
          </p:grpSp>
        </p:grpSp>
        <p:grpSp>
          <p:nvGrpSpPr>
            <p:cNvPr id="72" name="Групувати 71">
              <a:extLst>
                <a:ext uri="{FF2B5EF4-FFF2-40B4-BE49-F238E27FC236}">
                  <a16:creationId xmlns:a16="http://schemas.microsoft.com/office/drawing/2014/main" id="{AD34B2B3-001B-423C-A415-B57503B79DF0}"/>
                </a:ext>
              </a:extLst>
            </p:cNvPr>
            <p:cNvGrpSpPr/>
            <p:nvPr/>
          </p:nvGrpSpPr>
          <p:grpSpPr>
            <a:xfrm>
              <a:off x="1057999" y="4075713"/>
              <a:ext cx="2532721" cy="1206028"/>
              <a:chOff x="1057999" y="4075713"/>
              <a:chExt cx="2532721" cy="1206028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7851643-E4E7-0F5D-E38D-7EA280139F10}"/>
                  </a:ext>
                </a:extLst>
              </p:cNvPr>
              <p:cNvSpPr txBox="1"/>
              <p:nvPr/>
            </p:nvSpPr>
            <p:spPr>
              <a:xfrm>
                <a:off x="1058000" y="4075713"/>
                <a:ext cx="2532720" cy="307777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400" dirty="0">
                    <a:latin typeface="Montserrat Black" panose="00000A00000000000000" pitchFamily="2" charset="-52"/>
                  </a:rPr>
                  <a:t>ПОГ</a:t>
                </a:r>
                <a:endParaRPr lang="uk-UA" sz="1400" dirty="0">
                  <a:latin typeface="Montserrat Black" panose="00000A00000000000000" pitchFamily="2" charset="-52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31236DF-2744-D8BC-CEF5-807255BC587B}"/>
                  </a:ext>
                </a:extLst>
              </p:cNvPr>
              <p:cNvSpPr txBox="1"/>
              <p:nvPr/>
            </p:nvSpPr>
            <p:spPr>
              <a:xfrm>
                <a:off x="1057999" y="4450744"/>
                <a:ext cx="2532719" cy="830997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200" dirty="0">
                    <a:latin typeface="Montserrat Medium" panose="00000600000000000000" pitchFamily="2" charset="-52"/>
                  </a:rPr>
                  <a:t>кількість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поліцейських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офіцерів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громади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,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які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обслуговують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</a:t>
                </a:r>
                <a:r>
                  <a:rPr lang="ru-RU" sz="1200" dirty="0" err="1">
                    <a:latin typeface="Montserrat Medium" panose="00000600000000000000" pitchFamily="2" charset="-52"/>
                  </a:rPr>
                  <a:t>територіальну</a:t>
                </a:r>
                <a:r>
                  <a:rPr lang="ru-RU" sz="1200" dirty="0">
                    <a:latin typeface="Montserrat Medium" panose="00000600000000000000" pitchFamily="2" charset="-52"/>
                  </a:rPr>
                  <a:t> громаду</a:t>
                </a:r>
                <a:endParaRPr lang="uk-UA" sz="1200" dirty="0">
                  <a:latin typeface="Montserrat Medium" panose="00000600000000000000" pitchFamily="2" charset="-52"/>
                </a:endParaRPr>
              </a:p>
            </p:txBody>
          </p:sp>
        </p:grpSp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6A90C646-B038-696E-BDF8-C3D804B33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04195" y="2742752"/>
              <a:ext cx="630000" cy="630000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E544F28-C459-48B2-560C-23372D4B085A}"/>
                </a:ext>
              </a:extLst>
            </p:cNvPr>
            <p:cNvSpPr txBox="1"/>
            <p:nvPr/>
          </p:nvSpPr>
          <p:spPr>
            <a:xfrm>
              <a:off x="1052835" y="5726722"/>
              <a:ext cx="2532720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280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1</a:t>
              </a:r>
              <a:endParaRPr lang="uk-UA" sz="2800" dirty="0">
                <a:solidFill>
                  <a:schemeClr val="bg1"/>
                </a:solidFill>
                <a:latin typeface="Montserrat Black" panose="00000A00000000000000" pitchFamily="2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910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2E2C41-9B58-A0A8-FA6F-8BFDB8E92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48526531-3057-C97E-F886-E9FFECD9B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04" r="5704" b="5882"/>
          <a:stretch>
            <a:fillRect/>
          </a:stretch>
        </p:blipFill>
        <p:spPr>
          <a:xfrm>
            <a:off x="0" y="4380748"/>
            <a:ext cx="12192000" cy="2477252"/>
          </a:xfrm>
          <a:prstGeom prst="rect">
            <a:avLst/>
          </a:prstGeom>
        </p:spPr>
      </p:pic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FD827AB2-B47D-78F1-7C1B-BB4D5512D429}"/>
              </a:ext>
            </a:extLst>
          </p:cNvPr>
          <p:cNvCxnSpPr>
            <a:cxnSpLocks/>
          </p:cNvCxnSpPr>
          <p:nvPr/>
        </p:nvCxnSpPr>
        <p:spPr>
          <a:xfrm flipV="1">
            <a:off x="904278" y="1309466"/>
            <a:ext cx="0" cy="5536670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530F11A-5C4C-2A44-C4FC-AA6AB521EC61}"/>
              </a:ext>
            </a:extLst>
          </p:cNvPr>
          <p:cNvSpPr txBox="1"/>
          <p:nvPr/>
        </p:nvSpPr>
        <p:spPr>
          <a:xfrm>
            <a:off x="904278" y="1186492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en-US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1</a:t>
            </a:r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15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1A3D28-3BE4-7160-5168-49F44D573594}"/>
              </a:ext>
            </a:extLst>
          </p:cNvPr>
          <p:cNvSpPr txBox="1"/>
          <p:nvPr/>
        </p:nvSpPr>
        <p:spPr>
          <a:xfrm>
            <a:off x="904277" y="1771267"/>
            <a:ext cx="2737082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Опрацьовано викликів</a:t>
            </a:r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BB039A44-CB28-9C38-D30C-39E333A84804}"/>
              </a:ext>
            </a:extLst>
          </p:cNvPr>
          <p:cNvCxnSpPr>
            <a:cxnSpLocks/>
          </p:cNvCxnSpPr>
          <p:nvPr/>
        </p:nvCxnSpPr>
        <p:spPr>
          <a:xfrm flipV="1">
            <a:off x="2582667" y="2638683"/>
            <a:ext cx="0" cy="4051715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57AAED65-5C8B-8E05-4787-B15992636AA6}"/>
              </a:ext>
            </a:extLst>
          </p:cNvPr>
          <p:cNvSpPr txBox="1"/>
          <p:nvPr/>
        </p:nvSpPr>
        <p:spPr>
          <a:xfrm>
            <a:off x="2582667" y="2515709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61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9B40B55-3C81-66F9-6806-D83EE40AE333}"/>
              </a:ext>
            </a:extLst>
          </p:cNvPr>
          <p:cNvSpPr txBox="1"/>
          <p:nvPr/>
        </p:nvSpPr>
        <p:spPr>
          <a:xfrm>
            <a:off x="2582666" y="3100484"/>
            <a:ext cx="2775358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Розглянуто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матеріалів</a:t>
            </a:r>
          </a:p>
        </p:txBody>
      </p:sp>
      <p:cxnSp>
        <p:nvCxnSpPr>
          <p:cNvPr id="88" name="Пряма сполучна лінія 87">
            <a:extLst>
              <a:ext uri="{FF2B5EF4-FFF2-40B4-BE49-F238E27FC236}">
                <a16:creationId xmlns:a16="http://schemas.microsoft.com/office/drawing/2014/main" id="{C787098B-5A0A-A58D-AA51-7A689B56B0A1}"/>
              </a:ext>
            </a:extLst>
          </p:cNvPr>
          <p:cNvCxnSpPr>
            <a:cxnSpLocks/>
          </p:cNvCxnSpPr>
          <p:nvPr/>
        </p:nvCxnSpPr>
        <p:spPr>
          <a:xfrm flipV="1">
            <a:off x="4567033" y="3967901"/>
            <a:ext cx="0" cy="2890099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D6497EB8-44CF-262F-B8A3-7FC8F94F43EB}"/>
              </a:ext>
            </a:extLst>
          </p:cNvPr>
          <p:cNvSpPr txBox="1"/>
          <p:nvPr/>
        </p:nvSpPr>
        <p:spPr>
          <a:xfrm>
            <a:off x="4567033" y="3844927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16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45613AB-FFFB-E5E5-DDE0-44482F2B62DD}"/>
              </a:ext>
            </a:extLst>
          </p:cNvPr>
          <p:cNvSpPr txBox="1"/>
          <p:nvPr/>
        </p:nvSpPr>
        <p:spPr>
          <a:xfrm>
            <a:off x="4567032" y="4429702"/>
            <a:ext cx="2979975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Здійснення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супроводу</a:t>
            </a:r>
          </a:p>
        </p:txBody>
      </p:sp>
      <p:sp>
        <p:nvSpPr>
          <p:cNvPr id="116" name="Google Shape;108;p2">
            <a:extLst>
              <a:ext uri="{FF2B5EF4-FFF2-40B4-BE49-F238E27FC236}">
                <a16:creationId xmlns:a16="http://schemas.microsoft.com/office/drawing/2014/main" id="{45419601-E0C5-1D9F-2E2B-989B3BD7AFFA}"/>
              </a:ext>
            </a:extLst>
          </p:cNvPr>
          <p:cNvSpPr txBox="1"/>
          <p:nvPr/>
        </p:nvSpPr>
        <p:spPr>
          <a:xfrm>
            <a:off x="333153" y="425162"/>
            <a:ext cx="11525694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Поліцейські послуги</a:t>
            </a:r>
            <a:endParaRPr lang="uk-UA" sz="2400" dirty="0">
              <a:solidFill>
                <a:srgbClr val="182947"/>
              </a:solidFill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1310134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A1325C-2D71-4C72-4EFC-1DF0394DD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04421A3C-B21F-CEB5-6DD7-96D4BF4BF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04" r="5704" b="5882"/>
          <a:stretch>
            <a:fillRect/>
          </a:stretch>
        </p:blipFill>
        <p:spPr>
          <a:xfrm>
            <a:off x="0" y="4380748"/>
            <a:ext cx="12192000" cy="2477252"/>
          </a:xfrm>
          <a:prstGeom prst="rect">
            <a:avLst/>
          </a:prstGeom>
        </p:spPr>
      </p:pic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AD8115E0-F621-7240-3202-FB2269FDF5BB}"/>
              </a:ext>
            </a:extLst>
          </p:cNvPr>
          <p:cNvCxnSpPr>
            <a:cxnSpLocks/>
          </p:cNvCxnSpPr>
          <p:nvPr/>
        </p:nvCxnSpPr>
        <p:spPr>
          <a:xfrm flipV="1">
            <a:off x="479045" y="1309466"/>
            <a:ext cx="0" cy="5536670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5AD2858-87D3-20B5-F9EC-92F762A1A5BB}"/>
              </a:ext>
            </a:extLst>
          </p:cNvPr>
          <p:cNvSpPr txBox="1"/>
          <p:nvPr/>
        </p:nvSpPr>
        <p:spPr>
          <a:xfrm>
            <a:off x="584080" y="1186492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en-US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1</a:t>
            </a:r>
            <a:r>
              <a:rPr lang="ru-RU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2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D7F40FC-822D-2166-D260-A64616FC4A0A}"/>
              </a:ext>
            </a:extLst>
          </p:cNvPr>
          <p:cNvSpPr txBox="1"/>
          <p:nvPr/>
        </p:nvSpPr>
        <p:spPr>
          <a:xfrm>
            <a:off x="584079" y="1771267"/>
            <a:ext cx="2737082" cy="52322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Кількість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кривдників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,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що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перебувають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на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обліку</a:t>
            </a:r>
            <a:endParaRPr lang="ru-RU" sz="1400" dirty="0">
              <a:solidFill>
                <a:srgbClr val="182947"/>
              </a:solidFill>
              <a:latin typeface="Montserrat Medium" panose="00000600000000000000" pitchFamily="2" charset="-52"/>
            </a:endParaRPr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44545800-AD3E-DFC2-A7E3-36468007609C}"/>
              </a:ext>
            </a:extLst>
          </p:cNvPr>
          <p:cNvCxnSpPr>
            <a:cxnSpLocks/>
          </p:cNvCxnSpPr>
          <p:nvPr/>
        </p:nvCxnSpPr>
        <p:spPr>
          <a:xfrm flipV="1">
            <a:off x="1803569" y="2373486"/>
            <a:ext cx="0" cy="4134980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DEBFE6C6-3C75-D7DD-9A1E-F54D177D1578}"/>
              </a:ext>
            </a:extLst>
          </p:cNvPr>
          <p:cNvSpPr txBox="1"/>
          <p:nvPr/>
        </p:nvSpPr>
        <p:spPr>
          <a:xfrm>
            <a:off x="1884115" y="2250512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ru-RU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8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CD80146-023E-E789-D9F2-0C6B2809C438}"/>
              </a:ext>
            </a:extLst>
          </p:cNvPr>
          <p:cNvSpPr txBox="1"/>
          <p:nvPr/>
        </p:nvSpPr>
        <p:spPr>
          <a:xfrm>
            <a:off x="1884114" y="2835287"/>
            <a:ext cx="2775358" cy="52322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Кількість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кривдників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яких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взято на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облік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у 2026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році</a:t>
            </a:r>
            <a:endParaRPr lang="ru-RU" sz="1400" dirty="0">
              <a:solidFill>
                <a:srgbClr val="182947"/>
              </a:solidFill>
              <a:latin typeface="Montserrat Medium" panose="00000600000000000000" pitchFamily="2" charset="-52"/>
            </a:endParaRPr>
          </a:p>
        </p:txBody>
      </p:sp>
      <p:cxnSp>
        <p:nvCxnSpPr>
          <p:cNvPr id="91" name="Пряма сполучна лінія 90">
            <a:extLst>
              <a:ext uri="{FF2B5EF4-FFF2-40B4-BE49-F238E27FC236}">
                <a16:creationId xmlns:a16="http://schemas.microsoft.com/office/drawing/2014/main" id="{B1AB423B-4C8D-0008-45A8-B71C434E19C5}"/>
              </a:ext>
            </a:extLst>
          </p:cNvPr>
          <p:cNvCxnSpPr>
            <a:cxnSpLocks/>
          </p:cNvCxnSpPr>
          <p:nvPr/>
        </p:nvCxnSpPr>
        <p:spPr>
          <a:xfrm flipV="1">
            <a:off x="5435103" y="1543545"/>
            <a:ext cx="0" cy="5314455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CFE5F7E7-8708-B234-B7B8-953AD21D1A40}"/>
              </a:ext>
            </a:extLst>
          </p:cNvPr>
          <p:cNvGrpSpPr/>
          <p:nvPr/>
        </p:nvGrpSpPr>
        <p:grpSpPr>
          <a:xfrm>
            <a:off x="5581297" y="1420571"/>
            <a:ext cx="5314674" cy="1107995"/>
            <a:chOff x="5581297" y="1420571"/>
            <a:chExt cx="5314674" cy="1107995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E3B6E46-4B81-4B70-35CB-233ED8E68350}"/>
                </a:ext>
              </a:extLst>
            </p:cNvPr>
            <p:cNvSpPr txBox="1"/>
            <p:nvPr/>
          </p:nvSpPr>
          <p:spPr>
            <a:xfrm>
              <a:off x="5581299" y="1420571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uk-UA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13</a:t>
              </a:r>
              <a:endParaRPr lang="uk-UA" sz="14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A32E691-BAC1-0FBB-4CF4-BBDC9DC07D81}"/>
                </a:ext>
              </a:extLst>
            </p:cNvPr>
            <p:cNvSpPr txBox="1"/>
            <p:nvPr/>
          </p:nvSpPr>
          <p:spPr>
            <a:xfrm>
              <a:off x="5581297" y="2005346"/>
              <a:ext cx="5314674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Складено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адміністративних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протоколів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за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порушення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ст. 173-2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КУпАП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«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Вчинення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домашнього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насильства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»</a:t>
              </a:r>
            </a:p>
          </p:txBody>
        </p:sp>
      </p:grpSp>
      <p:cxnSp>
        <p:nvCxnSpPr>
          <p:cNvPr id="98" name="Пряма сполучна лінія 97">
            <a:extLst>
              <a:ext uri="{FF2B5EF4-FFF2-40B4-BE49-F238E27FC236}">
                <a16:creationId xmlns:a16="http://schemas.microsoft.com/office/drawing/2014/main" id="{0078BD53-A263-763A-AF77-BD076796879E}"/>
              </a:ext>
            </a:extLst>
          </p:cNvPr>
          <p:cNvCxnSpPr>
            <a:cxnSpLocks/>
          </p:cNvCxnSpPr>
          <p:nvPr/>
        </p:nvCxnSpPr>
        <p:spPr>
          <a:xfrm flipH="1">
            <a:off x="5661497" y="2634011"/>
            <a:ext cx="2032000" cy="0"/>
          </a:xfrm>
          <a:prstGeom prst="line">
            <a:avLst/>
          </a:prstGeom>
          <a:ln w="254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9E85DAF0-5A6E-383B-BB5C-907A038247EB}"/>
              </a:ext>
            </a:extLst>
          </p:cNvPr>
          <p:cNvGrpSpPr/>
          <p:nvPr/>
        </p:nvGrpSpPr>
        <p:grpSpPr>
          <a:xfrm>
            <a:off x="5639463" y="2664789"/>
            <a:ext cx="2925415" cy="1107995"/>
            <a:chOff x="5639463" y="2650205"/>
            <a:chExt cx="2925415" cy="1107995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D499875-A04B-C51E-C89C-4EE2B44D630F}"/>
                </a:ext>
              </a:extLst>
            </p:cNvPr>
            <p:cNvSpPr txBox="1"/>
            <p:nvPr/>
          </p:nvSpPr>
          <p:spPr>
            <a:xfrm>
              <a:off x="5639465" y="2650205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uk-UA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13</a:t>
              </a:r>
              <a:endParaRPr lang="uk-UA" sz="14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8EB70737-1951-851F-43A2-3BF98FF810DA}"/>
                </a:ext>
              </a:extLst>
            </p:cNvPr>
            <p:cNvSpPr txBox="1"/>
            <p:nvPr/>
          </p:nvSpPr>
          <p:spPr>
            <a:xfrm>
              <a:off x="5639463" y="3234980"/>
              <a:ext cx="2925415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Вироків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суду про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визнання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кривдниками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винуватими</a:t>
              </a:r>
              <a:endParaRPr lang="ru-RU" sz="1400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</p:grpSp>
      <p:cxnSp>
        <p:nvCxnSpPr>
          <p:cNvPr id="110" name="Пряма сполучна лінія 109">
            <a:extLst>
              <a:ext uri="{FF2B5EF4-FFF2-40B4-BE49-F238E27FC236}">
                <a16:creationId xmlns:a16="http://schemas.microsoft.com/office/drawing/2014/main" id="{6200511E-8A5C-A9D3-A37F-E013E01D4A31}"/>
              </a:ext>
            </a:extLst>
          </p:cNvPr>
          <p:cNvCxnSpPr>
            <a:cxnSpLocks/>
          </p:cNvCxnSpPr>
          <p:nvPr/>
        </p:nvCxnSpPr>
        <p:spPr>
          <a:xfrm flipV="1">
            <a:off x="8801276" y="2929259"/>
            <a:ext cx="0" cy="3928741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591D9398-AC52-952D-1FEF-19C41026A662}"/>
              </a:ext>
            </a:extLst>
          </p:cNvPr>
          <p:cNvSpPr txBox="1"/>
          <p:nvPr/>
        </p:nvSpPr>
        <p:spPr>
          <a:xfrm>
            <a:off x="8911004" y="2806285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72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BBE1FA8-3F0D-7C16-7E63-CC8AC8FC253B}"/>
              </a:ext>
            </a:extLst>
          </p:cNvPr>
          <p:cNvSpPr txBox="1"/>
          <p:nvPr/>
        </p:nvSpPr>
        <p:spPr>
          <a:xfrm>
            <a:off x="8911004" y="3391060"/>
            <a:ext cx="4066875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Профілактичних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заходів</a:t>
            </a:r>
            <a:endParaRPr lang="ru-RU" sz="1400" dirty="0">
              <a:solidFill>
                <a:srgbClr val="182947"/>
              </a:solidFill>
              <a:latin typeface="Montserrat Medium" panose="00000600000000000000" pitchFamily="2" charset="-52"/>
            </a:endParaRPr>
          </a:p>
        </p:txBody>
      </p:sp>
      <p:cxnSp>
        <p:nvCxnSpPr>
          <p:cNvPr id="113" name="Пряма сполучна лінія 112">
            <a:extLst>
              <a:ext uri="{FF2B5EF4-FFF2-40B4-BE49-F238E27FC236}">
                <a16:creationId xmlns:a16="http://schemas.microsoft.com/office/drawing/2014/main" id="{665C49D2-25EB-30D5-2AB0-C0845A8B6369}"/>
              </a:ext>
            </a:extLst>
          </p:cNvPr>
          <p:cNvCxnSpPr>
            <a:cxnSpLocks/>
          </p:cNvCxnSpPr>
          <p:nvPr/>
        </p:nvCxnSpPr>
        <p:spPr>
          <a:xfrm flipH="1">
            <a:off x="9027670" y="3787315"/>
            <a:ext cx="2032000" cy="0"/>
          </a:xfrm>
          <a:prstGeom prst="line">
            <a:avLst/>
          </a:prstGeom>
          <a:ln w="254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Google Shape;108;p2">
            <a:extLst>
              <a:ext uri="{FF2B5EF4-FFF2-40B4-BE49-F238E27FC236}">
                <a16:creationId xmlns:a16="http://schemas.microsoft.com/office/drawing/2014/main" id="{D99E7B80-2188-A062-BD18-851F431F606E}"/>
              </a:ext>
            </a:extLst>
          </p:cNvPr>
          <p:cNvSpPr txBox="1"/>
          <p:nvPr/>
        </p:nvSpPr>
        <p:spPr>
          <a:xfrm>
            <a:off x="333153" y="425162"/>
            <a:ext cx="11525694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Профілактична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Протидія домашньому насильству</a:t>
            </a:r>
          </a:p>
        </p:txBody>
      </p:sp>
    </p:spTree>
    <p:extLst>
      <p:ext uri="{BB962C8B-B14F-4D97-AF65-F5344CB8AC3E}">
        <p14:creationId xmlns:p14="http://schemas.microsoft.com/office/powerpoint/2010/main" val="3929267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A1325C-2D71-4C72-4EFC-1DF0394DD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04421A3C-B21F-CEB5-6DD7-96D4BF4BF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04" r="5704" b="5882"/>
          <a:stretch>
            <a:fillRect/>
          </a:stretch>
        </p:blipFill>
        <p:spPr>
          <a:xfrm>
            <a:off x="0" y="4380748"/>
            <a:ext cx="12192000" cy="2477252"/>
          </a:xfrm>
          <a:prstGeom prst="rect">
            <a:avLst/>
          </a:prstGeom>
        </p:spPr>
      </p:pic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AD8115E0-F621-7240-3202-FB2269FDF5BB}"/>
              </a:ext>
            </a:extLst>
          </p:cNvPr>
          <p:cNvCxnSpPr>
            <a:cxnSpLocks/>
          </p:cNvCxnSpPr>
          <p:nvPr/>
        </p:nvCxnSpPr>
        <p:spPr>
          <a:xfrm flipV="1">
            <a:off x="479045" y="1309466"/>
            <a:ext cx="0" cy="5536670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5AD2858-87D3-20B5-F9EC-92F762A1A5BB}"/>
              </a:ext>
            </a:extLst>
          </p:cNvPr>
          <p:cNvSpPr txBox="1"/>
          <p:nvPr/>
        </p:nvSpPr>
        <p:spPr>
          <a:xfrm>
            <a:off x="584080" y="1186492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11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D7F40FC-822D-2166-D260-A64616FC4A0A}"/>
              </a:ext>
            </a:extLst>
          </p:cNvPr>
          <p:cNvSpPr txBox="1"/>
          <p:nvPr/>
        </p:nvSpPr>
        <p:spPr>
          <a:xfrm>
            <a:off x="584079" y="1771267"/>
            <a:ext cx="2737082" cy="1384995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На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обліку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сімей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,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що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опинилися</a:t>
            </a:r>
            <a:endParaRPr lang="ru-RU" sz="1400" dirty="0">
              <a:solidFill>
                <a:srgbClr val="182947"/>
              </a:solidFill>
              <a:latin typeface="Montserrat Medium" panose="00000600000000000000" pitchFamily="2" charset="-52"/>
            </a:endParaRPr>
          </a:p>
          <a:p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у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складних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життєвих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обставинах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,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які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проживають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на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території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Курісівської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громади</a:t>
            </a:r>
            <a:endParaRPr lang="uk-UA" sz="1400" dirty="0">
              <a:solidFill>
                <a:srgbClr val="182947"/>
              </a:solidFill>
              <a:latin typeface="Montserrat Medium" panose="00000600000000000000" pitchFamily="2" charset="-52"/>
            </a:endParaRPr>
          </a:p>
        </p:txBody>
      </p:sp>
      <p:cxnSp>
        <p:nvCxnSpPr>
          <p:cNvPr id="110" name="Пряма сполучна лінія 109">
            <a:extLst>
              <a:ext uri="{FF2B5EF4-FFF2-40B4-BE49-F238E27FC236}">
                <a16:creationId xmlns:a16="http://schemas.microsoft.com/office/drawing/2014/main" id="{6200511E-8A5C-A9D3-A37F-E013E01D4A31}"/>
              </a:ext>
            </a:extLst>
          </p:cNvPr>
          <p:cNvCxnSpPr>
            <a:cxnSpLocks/>
          </p:cNvCxnSpPr>
          <p:nvPr/>
        </p:nvCxnSpPr>
        <p:spPr>
          <a:xfrm flipV="1">
            <a:off x="7043497" y="3089041"/>
            <a:ext cx="0" cy="3757095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Google Shape;108;p2">
            <a:extLst>
              <a:ext uri="{FF2B5EF4-FFF2-40B4-BE49-F238E27FC236}">
                <a16:creationId xmlns:a16="http://schemas.microsoft.com/office/drawing/2014/main" id="{D99E7B80-2188-A062-BD18-851F431F606E}"/>
              </a:ext>
            </a:extLst>
          </p:cNvPr>
          <p:cNvSpPr txBox="1"/>
          <p:nvPr/>
        </p:nvSpPr>
        <p:spPr>
          <a:xfrm>
            <a:off x="333153" y="425162"/>
            <a:ext cx="11525694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Профілактична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Захист прав дітей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06186ACC-2B3A-47F9-9902-DB654FFEE21C}"/>
              </a:ext>
            </a:extLst>
          </p:cNvPr>
          <p:cNvGrpSpPr/>
          <p:nvPr/>
        </p:nvGrpSpPr>
        <p:grpSpPr>
          <a:xfrm>
            <a:off x="7106888" y="3141230"/>
            <a:ext cx="5010050" cy="1291705"/>
            <a:chOff x="6502134" y="1151472"/>
            <a:chExt cx="5010050" cy="1291705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8BBE1FA8-3F0D-7C16-7E63-CC8AC8FC253B}"/>
                </a:ext>
              </a:extLst>
            </p:cNvPr>
            <p:cNvSpPr txBox="1"/>
            <p:nvPr/>
          </p:nvSpPr>
          <p:spPr>
            <a:xfrm>
              <a:off x="7381135" y="1704513"/>
              <a:ext cx="4066875" cy="738664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Візити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Профілактичні бесіди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Обстеження побутових умов</a:t>
              </a:r>
            </a:p>
          </p:txBody>
        </p:sp>
        <p:pic>
          <p:nvPicPr>
            <p:cNvPr id="23" name="Google Shape;178;p7">
              <a:extLst>
                <a:ext uri="{FF2B5EF4-FFF2-40B4-BE49-F238E27FC236}">
                  <a16:creationId xmlns:a16="http://schemas.microsoft.com/office/drawing/2014/main" id="{DD8E3E9C-531D-449C-93B5-E954703908CA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">
              <a:alphaModFix/>
            </a:blip>
            <a:srcRect/>
            <a:stretch>
              <a:fillRect/>
            </a:stretch>
          </p:blipFill>
          <p:spPr>
            <a:xfrm>
              <a:off x="6502134" y="1151472"/>
              <a:ext cx="919941" cy="9631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7A0DC6A-E1E1-4A17-B2EB-470F80A4770E}"/>
                </a:ext>
              </a:extLst>
            </p:cNvPr>
            <p:cNvSpPr txBox="1"/>
            <p:nvPr/>
          </p:nvSpPr>
          <p:spPr>
            <a:xfrm>
              <a:off x="7412450" y="1151472"/>
              <a:ext cx="409973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uk-UA" sz="1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Застосували такі профілактичні</a:t>
              </a:r>
            </a:p>
            <a:p>
              <a:r>
                <a:rPr lang="uk-UA" sz="1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заходи:</a:t>
              </a:r>
            </a:p>
          </p:txBody>
        </p:sp>
      </p:grpSp>
      <p:pic>
        <p:nvPicPr>
          <p:cNvPr id="26" name="Google Shape;160;p6">
            <a:extLst>
              <a:ext uri="{FF2B5EF4-FFF2-40B4-BE49-F238E27FC236}">
                <a16:creationId xmlns:a16="http://schemas.microsoft.com/office/drawing/2014/main" id="{F40B1DD0-C674-4E6E-86D8-2FAAA4757A8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674813" y="1429304"/>
            <a:ext cx="669543" cy="69458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" name="Пряма сполучна лінія 109">
            <a:extLst>
              <a:ext uri="{FF2B5EF4-FFF2-40B4-BE49-F238E27FC236}">
                <a16:creationId xmlns:a16="http://schemas.microsoft.com/office/drawing/2014/main" id="{92F9B9C0-DB7B-472C-984A-D20290E122DE}"/>
              </a:ext>
            </a:extLst>
          </p:cNvPr>
          <p:cNvCxnSpPr>
            <a:cxnSpLocks/>
          </p:cNvCxnSpPr>
          <p:nvPr/>
        </p:nvCxnSpPr>
        <p:spPr>
          <a:xfrm flipV="1">
            <a:off x="4470453" y="1509657"/>
            <a:ext cx="0" cy="5171525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64">
            <a:extLst>
              <a:ext uri="{FF2B5EF4-FFF2-40B4-BE49-F238E27FC236}">
                <a16:creationId xmlns:a16="http://schemas.microsoft.com/office/drawing/2014/main" id="{838D61F6-2C6F-4247-B813-E72A3B36414B}"/>
              </a:ext>
            </a:extLst>
          </p:cNvPr>
          <p:cNvSpPr txBox="1"/>
          <p:nvPr/>
        </p:nvSpPr>
        <p:spPr>
          <a:xfrm>
            <a:off x="5334068" y="1832823"/>
            <a:ext cx="49098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Службою у справах дітей та сім’ї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Центром соціально-психологічної допомоги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Ювенальними поліцейськими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Адміністраціями шкіл на території громади</a:t>
            </a:r>
          </a:p>
        </p:txBody>
      </p:sp>
      <p:sp>
        <p:nvSpPr>
          <p:cNvPr id="34" name="Прямоугольник 7">
            <a:extLst>
              <a:ext uri="{FF2B5EF4-FFF2-40B4-BE49-F238E27FC236}">
                <a16:creationId xmlns:a16="http://schemas.microsoft.com/office/drawing/2014/main" id="{48625357-9F8A-4651-84B8-4ED68B00225C}"/>
              </a:ext>
            </a:extLst>
          </p:cNvPr>
          <p:cNvSpPr/>
          <p:nvPr/>
        </p:nvSpPr>
        <p:spPr>
          <a:xfrm>
            <a:off x="5334069" y="1377538"/>
            <a:ext cx="4546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182947"/>
                </a:solidFill>
                <a:latin typeface="Montserrat Black" panose="00000A00000000000000" pitchFamily="2" charset="-52"/>
              </a:rPr>
              <a:t>Співпраця по напрямку із:</a:t>
            </a:r>
          </a:p>
        </p:txBody>
      </p:sp>
    </p:spTree>
    <p:extLst>
      <p:ext uri="{BB962C8B-B14F-4D97-AF65-F5344CB8AC3E}">
        <p14:creationId xmlns:p14="http://schemas.microsoft.com/office/powerpoint/2010/main" val="2221143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3616B-3704-851B-4445-20E7CC23E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7E22D0B6-C035-0EE2-4DBA-9BA9C252FBC8}"/>
              </a:ext>
            </a:extLst>
          </p:cNvPr>
          <p:cNvSpPr txBox="1"/>
          <p:nvPr/>
        </p:nvSpPr>
        <p:spPr>
          <a:xfrm>
            <a:off x="333153" y="425162"/>
            <a:ext cx="11525694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Просвітницька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Навчальні заклади</a:t>
            </a:r>
          </a:p>
        </p:txBody>
      </p:sp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D4879795-C39B-B415-B99D-6F21EFA431A3}"/>
              </a:ext>
            </a:extLst>
          </p:cNvPr>
          <p:cNvGrpSpPr/>
          <p:nvPr/>
        </p:nvGrpSpPr>
        <p:grpSpPr>
          <a:xfrm>
            <a:off x="422565" y="2713101"/>
            <a:ext cx="3080094" cy="2164502"/>
            <a:chOff x="961469" y="1789695"/>
            <a:chExt cx="3080094" cy="21645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723FBA-2BEC-A3C6-4EAB-5E9CDB560BE9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479DB1-124E-4115-4FAE-9CF129791812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дошкільні</a:t>
              </a:r>
              <a:endParaRPr lang="uk-UA" sz="1400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19" name="Групувати 18">
              <a:extLst>
                <a:ext uri="{FF2B5EF4-FFF2-40B4-BE49-F238E27FC236}">
                  <a16:creationId xmlns:a16="http://schemas.microsoft.com/office/drawing/2014/main" id="{BB297B47-050C-1795-352D-EFD93410DC8F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id="{A993FCC2-81B1-9420-A513-1557FCCEDD69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239AF96F-3C96-B1C2-36EE-9CD1AF0681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5B945BB1-608F-C809-3F66-69A0194CC2F5}"/>
              </a:ext>
            </a:extLst>
          </p:cNvPr>
          <p:cNvGrpSpPr/>
          <p:nvPr/>
        </p:nvGrpSpPr>
        <p:grpSpPr>
          <a:xfrm>
            <a:off x="8689342" y="2713101"/>
            <a:ext cx="3080094" cy="2164502"/>
            <a:chOff x="961469" y="1789695"/>
            <a:chExt cx="3080094" cy="21645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2256E8-46C3-0A1A-0C51-AD025A762790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5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7B9373C-0956-0BDE-3BA3-91EC023BE902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інші</a:t>
              </a:r>
              <a:endParaRPr lang="uk-UA" sz="1600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25" name="Групувати 24">
              <a:extLst>
                <a:ext uri="{FF2B5EF4-FFF2-40B4-BE49-F238E27FC236}">
                  <a16:creationId xmlns:a16="http://schemas.microsoft.com/office/drawing/2014/main" id="{89F65D0F-9489-5712-38C0-7874A00DE76B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26" name="Овал 25">
                <a:extLst>
                  <a:ext uri="{FF2B5EF4-FFF2-40B4-BE49-F238E27FC236}">
                    <a16:creationId xmlns:a16="http://schemas.microsoft.com/office/drawing/2014/main" id="{34394A5B-4806-4164-E66E-508278317C43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27" name="Рисунок 26">
                <a:extLst>
                  <a:ext uri="{FF2B5EF4-FFF2-40B4-BE49-F238E27FC236}">
                    <a16:creationId xmlns:a16="http://schemas.microsoft.com/office/drawing/2014/main" id="{62609C50-E571-EC65-3FCD-AF60A0956B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8A58B217-3EA3-C801-0748-311F877569C2}"/>
              </a:ext>
            </a:extLst>
          </p:cNvPr>
          <p:cNvGrpSpPr/>
          <p:nvPr/>
        </p:nvGrpSpPr>
        <p:grpSpPr>
          <a:xfrm>
            <a:off x="4555953" y="2713101"/>
            <a:ext cx="3080094" cy="2164502"/>
            <a:chOff x="961469" y="1789695"/>
            <a:chExt cx="3080094" cy="2164502"/>
          </a:xfrm>
          <a:effectLst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548C6B8-6B38-56DF-80DB-EB8794E76515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14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F37AFAA-B6E1-34C2-E7DA-069FB080C1AF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загальноосвітні</a:t>
              </a:r>
              <a:endParaRPr lang="uk-UA" sz="1200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31" name="Групувати 30">
              <a:extLst>
                <a:ext uri="{FF2B5EF4-FFF2-40B4-BE49-F238E27FC236}">
                  <a16:creationId xmlns:a16="http://schemas.microsoft.com/office/drawing/2014/main" id="{D9A8277E-EFD3-70C1-2EB1-517DD12850BD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32" name="Овал 31">
                <a:extLst>
                  <a:ext uri="{FF2B5EF4-FFF2-40B4-BE49-F238E27FC236}">
                    <a16:creationId xmlns:a16="http://schemas.microsoft.com/office/drawing/2014/main" id="{C79A9C8F-238C-9006-5D0B-FE38F54FADB4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33" name="Рисунок 32">
                <a:extLst>
                  <a:ext uri="{FF2B5EF4-FFF2-40B4-BE49-F238E27FC236}">
                    <a16:creationId xmlns:a16="http://schemas.microsoft.com/office/drawing/2014/main" id="{0303E9AA-D379-EFEB-CBC6-3A0DD0D442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A3BD83B8-6C6C-A743-DDE2-82FEB11A40E4}"/>
              </a:ext>
            </a:extLst>
          </p:cNvPr>
          <p:cNvCxnSpPr>
            <a:cxnSpLocks/>
          </p:cNvCxnSpPr>
          <p:nvPr/>
        </p:nvCxnSpPr>
        <p:spPr>
          <a:xfrm>
            <a:off x="4029306" y="2782943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EDA28674-81AF-477B-6418-F098DC92A094}"/>
              </a:ext>
            </a:extLst>
          </p:cNvPr>
          <p:cNvCxnSpPr>
            <a:cxnSpLocks/>
          </p:cNvCxnSpPr>
          <p:nvPr/>
        </p:nvCxnSpPr>
        <p:spPr>
          <a:xfrm>
            <a:off x="8162694" y="2782943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BF3FEB1-EFB7-562D-99DA-0D4E9C1BF66F}"/>
              </a:ext>
            </a:extLst>
          </p:cNvPr>
          <p:cNvSpPr txBox="1"/>
          <p:nvPr/>
        </p:nvSpPr>
        <p:spPr>
          <a:xfrm>
            <a:off x="4197705" y="1569090"/>
            <a:ext cx="3800106" cy="92333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algn="ctr"/>
            <a:r>
              <a:rPr lang="ru-RU" sz="5400" dirty="0">
                <a:solidFill>
                  <a:srgbClr val="182947"/>
                </a:solidFill>
                <a:latin typeface="Montserrat Black" panose="00000A00000000000000" pitchFamily="2" charset="-52"/>
              </a:rPr>
              <a:t>20</a:t>
            </a:r>
            <a:endParaRPr lang="uk-UA" sz="48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37" name="Google Shape;108;p2">
            <a:extLst>
              <a:ext uri="{FF2B5EF4-FFF2-40B4-BE49-F238E27FC236}">
                <a16:creationId xmlns:a16="http://schemas.microsoft.com/office/drawing/2014/main" id="{24ACD5D6-327F-F9F1-9EF5-D28847A738E8}"/>
              </a:ext>
            </a:extLst>
          </p:cNvPr>
          <p:cNvSpPr txBox="1"/>
          <p:nvPr/>
        </p:nvSpPr>
        <p:spPr>
          <a:xfrm>
            <a:off x="334911" y="1199799"/>
            <a:ext cx="1152569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 err="1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Всього</a:t>
            </a:r>
            <a:r>
              <a:rPr lang="ru-RU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проведено </a:t>
            </a:r>
            <a:r>
              <a:rPr lang="ru-RU" dirty="0" err="1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заходів</a:t>
            </a:r>
            <a:endParaRPr lang="uk-UA" dirty="0">
              <a:solidFill>
                <a:srgbClr val="182947"/>
              </a:solidFill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F5FC4B0A-2CA9-E9DF-33E2-73412713EE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704" r="5704" b="25492"/>
          <a:stretch>
            <a:fillRect/>
          </a:stretch>
        </p:blipFill>
        <p:spPr>
          <a:xfrm>
            <a:off x="0" y="4896900"/>
            <a:ext cx="12192000" cy="19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20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9973B-5792-7F29-F536-42C866EC1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іка 8">
            <a:extLst>
              <a:ext uri="{FF2B5EF4-FFF2-40B4-BE49-F238E27FC236}">
                <a16:creationId xmlns:a16="http://schemas.microsoft.com/office/drawing/2014/main" id="{9737CFF0-6DFF-D389-6B0A-E9FA488BD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734" r="19827" b="7119"/>
          <a:stretch>
            <a:fillRect/>
          </a:stretch>
        </p:blipFill>
        <p:spPr>
          <a:xfrm>
            <a:off x="-1" y="1260971"/>
            <a:ext cx="12192001" cy="5597030"/>
          </a:xfrm>
          <a:prstGeom prst="rect">
            <a:avLst/>
          </a:prstGeom>
        </p:spPr>
      </p:pic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D5E949B1-5DC8-2EEC-376A-6E637AC3242D}"/>
              </a:ext>
            </a:extLst>
          </p:cNvPr>
          <p:cNvGrpSpPr/>
          <p:nvPr/>
        </p:nvGrpSpPr>
        <p:grpSpPr>
          <a:xfrm>
            <a:off x="333153" y="3974269"/>
            <a:ext cx="11525694" cy="299720"/>
            <a:chOff x="333153" y="3644408"/>
            <a:chExt cx="11525694" cy="299720"/>
          </a:xfrm>
        </p:grpSpPr>
        <p:sp>
          <p:nvSpPr>
            <p:cNvPr id="2" name="Прямокутник: округлені кути 1">
              <a:extLst>
                <a:ext uri="{FF2B5EF4-FFF2-40B4-BE49-F238E27FC236}">
                  <a16:creationId xmlns:a16="http://schemas.microsoft.com/office/drawing/2014/main" id="{F00415C9-117B-90B6-35CB-FD860ABC474C}"/>
                </a:ext>
              </a:extLst>
            </p:cNvPr>
            <p:cNvSpPr/>
            <p:nvPr/>
          </p:nvSpPr>
          <p:spPr>
            <a:xfrm>
              <a:off x="333153" y="3694369"/>
              <a:ext cx="11525694" cy="212900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7" name="Прямокутник 16">
              <a:extLst>
                <a:ext uri="{FF2B5EF4-FFF2-40B4-BE49-F238E27FC236}">
                  <a16:creationId xmlns:a16="http://schemas.microsoft.com/office/drawing/2014/main" id="{838C62F9-95EE-13BB-FC76-2D84A8B7C357}"/>
                </a:ext>
              </a:extLst>
            </p:cNvPr>
            <p:cNvSpPr/>
            <p:nvPr/>
          </p:nvSpPr>
          <p:spPr>
            <a:xfrm>
              <a:off x="1087551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8" name="Прямокутник 17">
              <a:extLst>
                <a:ext uri="{FF2B5EF4-FFF2-40B4-BE49-F238E27FC236}">
                  <a16:creationId xmlns:a16="http://schemas.microsoft.com/office/drawing/2014/main" id="{DBB050A3-4FAD-C56D-4625-5D5B2A6A8A59}"/>
                </a:ext>
              </a:extLst>
            </p:cNvPr>
            <p:cNvSpPr/>
            <p:nvPr/>
          </p:nvSpPr>
          <p:spPr>
            <a:xfrm>
              <a:off x="9915041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9" name="Прямокутник 18">
              <a:extLst>
                <a:ext uri="{FF2B5EF4-FFF2-40B4-BE49-F238E27FC236}">
                  <a16:creationId xmlns:a16="http://schemas.microsoft.com/office/drawing/2014/main" id="{B305CF7D-2B7B-8355-B992-C0D80B5A2171}"/>
                </a:ext>
              </a:extLst>
            </p:cNvPr>
            <p:cNvSpPr/>
            <p:nvPr/>
          </p:nvSpPr>
          <p:spPr>
            <a:xfrm>
              <a:off x="895456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" name="Прямокутник 19">
              <a:extLst>
                <a:ext uri="{FF2B5EF4-FFF2-40B4-BE49-F238E27FC236}">
                  <a16:creationId xmlns:a16="http://schemas.microsoft.com/office/drawing/2014/main" id="{F66EA941-8E44-BB15-A80F-E812535164CA}"/>
                </a:ext>
              </a:extLst>
            </p:cNvPr>
            <p:cNvSpPr/>
            <p:nvPr/>
          </p:nvSpPr>
          <p:spPr>
            <a:xfrm>
              <a:off x="7994091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" name="Прямокутник 20">
              <a:extLst>
                <a:ext uri="{FF2B5EF4-FFF2-40B4-BE49-F238E27FC236}">
                  <a16:creationId xmlns:a16="http://schemas.microsoft.com/office/drawing/2014/main" id="{A591C05D-B252-55DC-BD5E-FF3C861D662A}"/>
                </a:ext>
              </a:extLst>
            </p:cNvPr>
            <p:cNvSpPr/>
            <p:nvPr/>
          </p:nvSpPr>
          <p:spPr>
            <a:xfrm>
              <a:off x="703361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9FBDFD53-77B9-31EB-1AD3-CBBDD753F4F1}"/>
                </a:ext>
              </a:extLst>
            </p:cNvPr>
            <p:cNvSpPr/>
            <p:nvPr/>
          </p:nvSpPr>
          <p:spPr>
            <a:xfrm>
              <a:off x="6073141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" name="Прямокутник 22">
              <a:extLst>
                <a:ext uri="{FF2B5EF4-FFF2-40B4-BE49-F238E27FC236}">
                  <a16:creationId xmlns:a16="http://schemas.microsoft.com/office/drawing/2014/main" id="{54491E90-9471-FEF0-AA5C-CC727C4AFDCD}"/>
                </a:ext>
              </a:extLst>
            </p:cNvPr>
            <p:cNvSpPr/>
            <p:nvPr/>
          </p:nvSpPr>
          <p:spPr>
            <a:xfrm>
              <a:off x="511266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4" name="Прямокутник 23">
              <a:extLst>
                <a:ext uri="{FF2B5EF4-FFF2-40B4-BE49-F238E27FC236}">
                  <a16:creationId xmlns:a16="http://schemas.microsoft.com/office/drawing/2014/main" id="{84664983-44FA-39A6-3EC3-88D729535116}"/>
                </a:ext>
              </a:extLst>
            </p:cNvPr>
            <p:cNvSpPr/>
            <p:nvPr/>
          </p:nvSpPr>
          <p:spPr>
            <a:xfrm>
              <a:off x="4152191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5" name="Прямокутник 24">
              <a:extLst>
                <a:ext uri="{FF2B5EF4-FFF2-40B4-BE49-F238E27FC236}">
                  <a16:creationId xmlns:a16="http://schemas.microsoft.com/office/drawing/2014/main" id="{354760F6-0B33-931A-8971-D0693A7E67F6}"/>
                </a:ext>
              </a:extLst>
            </p:cNvPr>
            <p:cNvSpPr/>
            <p:nvPr/>
          </p:nvSpPr>
          <p:spPr>
            <a:xfrm>
              <a:off x="319171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6" name="Прямокутник 25">
              <a:extLst>
                <a:ext uri="{FF2B5EF4-FFF2-40B4-BE49-F238E27FC236}">
                  <a16:creationId xmlns:a16="http://schemas.microsoft.com/office/drawing/2014/main" id="{7A1C0C38-2BA3-C1C2-3178-B3C920D71ECA}"/>
                </a:ext>
              </a:extLst>
            </p:cNvPr>
            <p:cNvSpPr/>
            <p:nvPr/>
          </p:nvSpPr>
          <p:spPr>
            <a:xfrm>
              <a:off x="2231241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7" name="Прямокутник 26">
              <a:extLst>
                <a:ext uri="{FF2B5EF4-FFF2-40B4-BE49-F238E27FC236}">
                  <a16:creationId xmlns:a16="http://schemas.microsoft.com/office/drawing/2014/main" id="{7336C27F-A093-17F7-38B2-59192FB7E293}"/>
                </a:ext>
              </a:extLst>
            </p:cNvPr>
            <p:cNvSpPr/>
            <p:nvPr/>
          </p:nvSpPr>
          <p:spPr>
            <a:xfrm>
              <a:off x="127076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0FB092AB-B86D-AC9C-4254-577CB79D185D}"/>
              </a:ext>
            </a:extLst>
          </p:cNvPr>
          <p:cNvSpPr txBox="1"/>
          <p:nvPr/>
        </p:nvSpPr>
        <p:spPr>
          <a:xfrm>
            <a:off x="333153" y="425162"/>
            <a:ext cx="11525694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Профілактична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Сфера громадської безпеки</a:t>
            </a:r>
          </a:p>
        </p:txBody>
      </p:sp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BA3466DA-6EF9-EF1A-99C1-A48A5A6E7789}"/>
              </a:ext>
            </a:extLst>
          </p:cNvPr>
          <p:cNvGrpSpPr/>
          <p:nvPr/>
        </p:nvGrpSpPr>
        <p:grpSpPr>
          <a:xfrm>
            <a:off x="277908" y="1805596"/>
            <a:ext cx="1252188" cy="2384255"/>
            <a:chOff x="277908" y="1475735"/>
            <a:chExt cx="1252188" cy="2384255"/>
          </a:xfrm>
        </p:grpSpPr>
        <p:cxnSp>
          <p:nvCxnSpPr>
            <p:cNvPr id="3" name="Пряма сполучна лінія 2">
              <a:extLst>
                <a:ext uri="{FF2B5EF4-FFF2-40B4-BE49-F238E27FC236}">
                  <a16:creationId xmlns:a16="http://schemas.microsoft.com/office/drawing/2014/main" id="{CEFD5B05-4C5E-5423-4C55-4F9ED39E5F23}"/>
                </a:ext>
              </a:extLst>
            </p:cNvPr>
            <p:cNvCxnSpPr>
              <a:cxnSpLocks/>
            </p:cNvCxnSpPr>
            <p:nvPr/>
          </p:nvCxnSpPr>
          <p:spPr>
            <a:xfrm>
              <a:off x="333153" y="1760690"/>
              <a:ext cx="0" cy="2024818"/>
            </a:xfrm>
            <a:prstGeom prst="line">
              <a:avLst/>
            </a:prstGeom>
            <a:ln w="50800" cap="rnd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8A352E04-A8F1-0384-E704-994994EB44BA}"/>
                </a:ext>
              </a:extLst>
            </p:cNvPr>
            <p:cNvSpPr/>
            <p:nvPr/>
          </p:nvSpPr>
          <p:spPr>
            <a:xfrm>
              <a:off x="277908" y="3749500"/>
              <a:ext cx="110490" cy="11049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6477B2-A948-91B9-E8E3-F4FCB360E348}"/>
                </a:ext>
              </a:extLst>
            </p:cNvPr>
            <p:cNvSpPr txBox="1"/>
            <p:nvPr/>
          </p:nvSpPr>
          <p:spPr>
            <a:xfrm>
              <a:off x="388398" y="1475735"/>
              <a:ext cx="1141698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1 </a:t>
              </a:r>
              <a:r>
                <a:rPr lang="ru-RU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січня</a:t>
              </a:r>
              <a:endPara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  <a:p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2026 року</a:t>
              </a:r>
              <a:endParaRPr lang="uk-UA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9C3BA960-03A4-79ED-A06E-04EC5DEE2555}"/>
                </a:ext>
              </a:extLst>
            </p:cNvPr>
            <p:cNvSpPr/>
            <p:nvPr/>
          </p:nvSpPr>
          <p:spPr>
            <a:xfrm>
              <a:off x="277908" y="1712878"/>
              <a:ext cx="110490" cy="11049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B62672DF-E64A-CEE3-DD37-5480E783A8EF}"/>
              </a:ext>
            </a:extLst>
          </p:cNvPr>
          <p:cNvGrpSpPr/>
          <p:nvPr/>
        </p:nvGrpSpPr>
        <p:grpSpPr>
          <a:xfrm>
            <a:off x="10717149" y="4079361"/>
            <a:ext cx="1196944" cy="2353477"/>
            <a:chOff x="10717149" y="3749500"/>
            <a:chExt cx="1196944" cy="23534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E95D87-8503-C270-5027-DABF54A79802}"/>
                </a:ext>
              </a:extLst>
            </p:cNvPr>
            <p:cNvSpPr txBox="1"/>
            <p:nvPr/>
          </p:nvSpPr>
          <p:spPr>
            <a:xfrm>
              <a:off x="10717149" y="5579757"/>
              <a:ext cx="1141698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r"/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27 липня</a:t>
              </a:r>
            </a:p>
            <a:p>
              <a:pPr algn="r"/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2026 року</a:t>
              </a:r>
              <a:endParaRPr lang="uk-UA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14" name="Групувати 13">
              <a:extLst>
                <a:ext uri="{FF2B5EF4-FFF2-40B4-BE49-F238E27FC236}">
                  <a16:creationId xmlns:a16="http://schemas.microsoft.com/office/drawing/2014/main" id="{682C1B68-C4DE-6D9A-2341-82E0B3721C3B}"/>
                </a:ext>
              </a:extLst>
            </p:cNvPr>
            <p:cNvGrpSpPr/>
            <p:nvPr/>
          </p:nvGrpSpPr>
          <p:grpSpPr>
            <a:xfrm>
              <a:off x="11803603" y="3749500"/>
              <a:ext cx="110490" cy="2147112"/>
              <a:chOff x="7568353" y="4299567"/>
              <a:chExt cx="110490" cy="2147112"/>
            </a:xfrm>
          </p:grpSpPr>
          <p:cxnSp>
            <p:nvCxnSpPr>
              <p:cNvPr id="10" name="Пряма сполучна лінія 9">
                <a:extLst>
                  <a:ext uri="{FF2B5EF4-FFF2-40B4-BE49-F238E27FC236}">
                    <a16:creationId xmlns:a16="http://schemas.microsoft.com/office/drawing/2014/main" id="{66AA16A3-54F0-43DB-801E-B7DC81425F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3598" y="4354999"/>
                <a:ext cx="0" cy="2024818"/>
              </a:xfrm>
              <a:prstGeom prst="line">
                <a:avLst/>
              </a:prstGeom>
              <a:ln w="50800" cap="rnd">
                <a:solidFill>
                  <a:srgbClr val="FFC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FF8BC6A3-2231-AE3B-6440-EC3F74BE1490}"/>
                  </a:ext>
                </a:extLst>
              </p:cNvPr>
              <p:cNvSpPr/>
              <p:nvPr/>
            </p:nvSpPr>
            <p:spPr>
              <a:xfrm>
                <a:off x="7568353" y="6336189"/>
                <a:ext cx="110490" cy="11049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F11401DE-E49F-0A87-73A7-0054335A775F}"/>
                  </a:ext>
                </a:extLst>
              </p:cNvPr>
              <p:cNvSpPr/>
              <p:nvPr/>
            </p:nvSpPr>
            <p:spPr>
              <a:xfrm>
                <a:off x="7568353" y="4299567"/>
                <a:ext cx="110490" cy="11049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17062B6-C78A-CB38-14E1-2861B0218A8B}"/>
              </a:ext>
            </a:extLst>
          </p:cNvPr>
          <p:cNvSpPr txBox="1"/>
          <p:nvPr/>
        </p:nvSpPr>
        <p:spPr>
          <a:xfrm>
            <a:off x="1507514" y="2328816"/>
            <a:ext cx="2826978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b="1" dirty="0">
                <a:latin typeface="Montserrat SemiBold" panose="00000700000000000000" pitchFamily="2" charset="-52"/>
              </a:rPr>
              <a:t>ст. 44 КУпАП – 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7CFDFA-C021-AB21-324D-5779B5388B9C}"/>
              </a:ext>
            </a:extLst>
          </p:cNvPr>
          <p:cNvSpPr txBox="1"/>
          <p:nvPr/>
        </p:nvSpPr>
        <p:spPr>
          <a:xfrm>
            <a:off x="1508531" y="2560881"/>
            <a:ext cx="3679054" cy="553998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Незаконні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виробництво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,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придбання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,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зберігання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,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перевезення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,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пересилання</a:t>
            </a:r>
            <a:r>
              <a:rPr lang="ru-RU" sz="1000" dirty="0">
                <a:latin typeface="Montserrat Light" panose="00000400000000000000" pitchFamily="2" charset="-52"/>
                <a:sym typeface="Proxima Nova"/>
              </a:rPr>
              <a:t>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наркотичних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засобів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без мети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збуту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в невеликих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розмірів</a:t>
            </a:r>
            <a:endParaRPr lang="ru-RU" sz="1000" dirty="0"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32FC10-DEE0-EF18-57A6-FF309316C402}"/>
              </a:ext>
            </a:extLst>
          </p:cNvPr>
          <p:cNvSpPr txBox="1"/>
          <p:nvPr/>
        </p:nvSpPr>
        <p:spPr>
          <a:xfrm>
            <a:off x="677244" y="5993845"/>
            <a:ext cx="2826978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51 КУпАП – 1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85D725-CF89-6322-F322-1FA975F0D735}"/>
              </a:ext>
            </a:extLst>
          </p:cNvPr>
          <p:cNvSpPr txBox="1"/>
          <p:nvPr/>
        </p:nvSpPr>
        <p:spPr>
          <a:xfrm>
            <a:off x="678261" y="6225910"/>
            <a:ext cx="2826978" cy="24622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uk-UA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Дрібне викрадення чужого майна</a:t>
            </a:r>
          </a:p>
        </p:txBody>
      </p: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DA412E29-C140-45DF-4A20-AAF9496C6725}"/>
              </a:ext>
            </a:extLst>
          </p:cNvPr>
          <p:cNvCxnSpPr>
            <a:cxnSpLocks/>
            <a:stCxn id="30" idx="1"/>
          </p:cNvCxnSpPr>
          <p:nvPr/>
        </p:nvCxnSpPr>
        <p:spPr>
          <a:xfrm>
            <a:off x="1507514" y="2482705"/>
            <a:ext cx="0" cy="1545033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B6FBCCDD-8ED1-6B37-34CB-F9828E23E6B6}"/>
              </a:ext>
            </a:extLst>
          </p:cNvPr>
          <p:cNvCxnSpPr>
            <a:cxnSpLocks/>
          </p:cNvCxnSpPr>
          <p:nvPr/>
        </p:nvCxnSpPr>
        <p:spPr>
          <a:xfrm flipH="1">
            <a:off x="701879" y="4199817"/>
            <a:ext cx="13269" cy="2211712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5277E7B-20F3-DC2D-23C5-BE9E21B13985}"/>
              </a:ext>
            </a:extLst>
          </p:cNvPr>
          <p:cNvSpPr txBox="1"/>
          <p:nvPr/>
        </p:nvSpPr>
        <p:spPr>
          <a:xfrm>
            <a:off x="1761618" y="4926501"/>
            <a:ext cx="2826978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152 КУпАП – 1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4232EFF-2347-769E-B4E0-23987DB6D43F}"/>
              </a:ext>
            </a:extLst>
          </p:cNvPr>
          <p:cNvSpPr txBox="1"/>
          <p:nvPr/>
        </p:nvSpPr>
        <p:spPr>
          <a:xfrm>
            <a:off x="1762635" y="5158566"/>
            <a:ext cx="2512094" cy="553998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Порушення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державних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стандартів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, норм і правил у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сфері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благоустрою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населених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пунктів</a:t>
            </a:r>
            <a:endParaRPr lang="ru-RU" sz="1000" dirty="0">
              <a:solidFill>
                <a:srgbClr val="182947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47" name="Пряма сполучна лінія 46">
            <a:extLst>
              <a:ext uri="{FF2B5EF4-FFF2-40B4-BE49-F238E27FC236}">
                <a16:creationId xmlns:a16="http://schemas.microsoft.com/office/drawing/2014/main" id="{0AEDB1BB-7718-1C60-E1CB-F5FBC6EC0357}"/>
              </a:ext>
            </a:extLst>
          </p:cNvPr>
          <p:cNvCxnSpPr>
            <a:cxnSpLocks/>
          </p:cNvCxnSpPr>
          <p:nvPr/>
        </p:nvCxnSpPr>
        <p:spPr>
          <a:xfrm>
            <a:off x="1786253" y="4199817"/>
            <a:ext cx="0" cy="114436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A7A33206-FD72-54B7-92FD-2AF0E1D85585}"/>
              </a:ext>
            </a:extLst>
          </p:cNvPr>
          <p:cNvSpPr txBox="1"/>
          <p:nvPr/>
        </p:nvSpPr>
        <p:spPr>
          <a:xfrm>
            <a:off x="4335509" y="3083645"/>
            <a:ext cx="2826978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b="1" dirty="0">
                <a:latin typeface="Montserrat SemiBold" panose="00000700000000000000" pitchFamily="2" charset="-52"/>
              </a:rPr>
              <a:t>ст. 156 КУпАП – 0</a:t>
            </a:r>
            <a:endParaRPr lang="uk-UA" sz="800" b="1" dirty="0">
              <a:latin typeface="Montserrat SemiBold" panose="00000700000000000000" pitchFamily="2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796DA74-B274-E5B4-2267-B678109F6600}"/>
              </a:ext>
            </a:extLst>
          </p:cNvPr>
          <p:cNvSpPr txBox="1"/>
          <p:nvPr/>
        </p:nvSpPr>
        <p:spPr>
          <a:xfrm>
            <a:off x="4336527" y="3315710"/>
            <a:ext cx="2638926" cy="553998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Порушення правил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торгівлі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пивом,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алкогольними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,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слабоалкогольними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напоями і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тютюновими</a:t>
            </a:r>
            <a:r>
              <a:rPr lang="ru-RU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виробами</a:t>
            </a:r>
            <a:endParaRPr lang="ru-RU" sz="1000" dirty="0"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79AA4418-8903-7DDB-0C98-11B676F9B9B3}"/>
              </a:ext>
            </a:extLst>
          </p:cNvPr>
          <p:cNvCxnSpPr>
            <a:cxnSpLocks/>
            <a:stCxn id="54" idx="1"/>
          </p:cNvCxnSpPr>
          <p:nvPr/>
        </p:nvCxnSpPr>
        <p:spPr>
          <a:xfrm>
            <a:off x="4335509" y="3237534"/>
            <a:ext cx="0" cy="815157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A72FE08-39D1-2265-4786-FE85234CC097}"/>
              </a:ext>
            </a:extLst>
          </p:cNvPr>
          <p:cNvSpPr txBox="1"/>
          <p:nvPr/>
        </p:nvSpPr>
        <p:spPr>
          <a:xfrm>
            <a:off x="7484771" y="1713517"/>
            <a:ext cx="2826978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b="1" dirty="0">
                <a:latin typeface="Montserrat SemiBold" panose="00000700000000000000" pitchFamily="2" charset="-52"/>
              </a:rPr>
              <a:t>ст. 173 КУпАП – 4</a:t>
            </a:r>
            <a:endParaRPr lang="uk-UA" sz="800" b="1" dirty="0">
              <a:latin typeface="Montserrat SemiBold" panose="00000700000000000000" pitchFamily="2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D6C02AF-D4D6-A451-18CB-1A8463137CCB}"/>
              </a:ext>
            </a:extLst>
          </p:cNvPr>
          <p:cNvSpPr txBox="1"/>
          <p:nvPr/>
        </p:nvSpPr>
        <p:spPr>
          <a:xfrm>
            <a:off x="7485788" y="1945582"/>
            <a:ext cx="2825961" cy="24622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/>
            <a:r>
              <a:rPr lang="uk-UA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Дрібне хуліганство</a:t>
            </a:r>
            <a:endParaRPr lang="uk-UA" sz="1000" dirty="0">
              <a:latin typeface="Montserrat Light" panose="00000400000000000000" pitchFamily="2" charset="-52"/>
            </a:endParaRPr>
          </a:p>
        </p:txBody>
      </p: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40053F69-BBBC-F2A2-3454-2EA2603CF7A9}"/>
              </a:ext>
            </a:extLst>
          </p:cNvPr>
          <p:cNvCxnSpPr>
            <a:cxnSpLocks/>
            <a:stCxn id="58" idx="1"/>
          </p:cNvCxnSpPr>
          <p:nvPr/>
        </p:nvCxnSpPr>
        <p:spPr>
          <a:xfrm>
            <a:off x="7484771" y="1867406"/>
            <a:ext cx="0" cy="2267835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9FB3C1FF-0021-0117-BDF0-FFEA51C35A60}"/>
              </a:ext>
            </a:extLst>
          </p:cNvPr>
          <p:cNvSpPr txBox="1"/>
          <p:nvPr/>
        </p:nvSpPr>
        <p:spPr>
          <a:xfrm>
            <a:off x="4563961" y="4555937"/>
            <a:ext cx="2826978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177 КУпАП – 0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44BAE90-BB53-69A9-759F-67E84C04FD1F}"/>
              </a:ext>
            </a:extLst>
          </p:cNvPr>
          <p:cNvSpPr txBox="1"/>
          <p:nvPr/>
        </p:nvSpPr>
        <p:spPr>
          <a:xfrm>
            <a:off x="4564978" y="4788002"/>
            <a:ext cx="2640248" cy="553998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Придбання самогону та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інших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міцних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спиртних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напоїв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домашнього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вироблення</a:t>
            </a:r>
            <a:endParaRPr lang="ru-RU" sz="1000" dirty="0">
              <a:solidFill>
                <a:srgbClr val="182947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5F355F50-E21C-2DBF-6D91-BD5E80F3A707}"/>
              </a:ext>
            </a:extLst>
          </p:cNvPr>
          <p:cNvCxnSpPr>
            <a:cxnSpLocks/>
          </p:cNvCxnSpPr>
          <p:nvPr/>
        </p:nvCxnSpPr>
        <p:spPr>
          <a:xfrm>
            <a:off x="4588596" y="4124778"/>
            <a:ext cx="0" cy="828922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EAE94809-E819-E45D-D73A-63D2E467A37F}"/>
              </a:ext>
            </a:extLst>
          </p:cNvPr>
          <p:cNvSpPr txBox="1"/>
          <p:nvPr/>
        </p:nvSpPr>
        <p:spPr>
          <a:xfrm>
            <a:off x="7302945" y="5566138"/>
            <a:ext cx="2826978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175-1 КУпАП – 1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FD48806-D946-C83B-362C-CF027A490018}"/>
              </a:ext>
            </a:extLst>
          </p:cNvPr>
          <p:cNvSpPr txBox="1"/>
          <p:nvPr/>
        </p:nvSpPr>
        <p:spPr>
          <a:xfrm>
            <a:off x="7303962" y="5798203"/>
            <a:ext cx="2037968" cy="40011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Куріння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тютюнових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виробів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у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заборонених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місцях</a:t>
            </a:r>
            <a:endParaRPr lang="ru-RU" sz="1000" dirty="0">
              <a:solidFill>
                <a:srgbClr val="182947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5AB159C9-0B3D-66B5-9B43-6C6654AE1617}"/>
              </a:ext>
            </a:extLst>
          </p:cNvPr>
          <p:cNvCxnSpPr>
            <a:cxnSpLocks/>
          </p:cNvCxnSpPr>
          <p:nvPr/>
        </p:nvCxnSpPr>
        <p:spPr>
          <a:xfrm>
            <a:off x="7327580" y="4127184"/>
            <a:ext cx="0" cy="185663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28DA9232-2A98-0061-446A-B8694937E3C2}"/>
              </a:ext>
            </a:extLst>
          </p:cNvPr>
          <p:cNvSpPr txBox="1"/>
          <p:nvPr/>
        </p:nvSpPr>
        <p:spPr>
          <a:xfrm>
            <a:off x="9239515" y="2705463"/>
            <a:ext cx="2826978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b="1" dirty="0">
                <a:latin typeface="Montserrat SemiBold" panose="00000700000000000000" pitchFamily="2" charset="-52"/>
              </a:rPr>
              <a:t>ст. 176 КУпАП – 0</a:t>
            </a:r>
            <a:endParaRPr lang="uk-UA" sz="800" b="1" dirty="0">
              <a:latin typeface="Montserrat SemiBold" panose="00000700000000000000" pitchFamily="2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B51BCF1-7779-821B-6248-A316B8CE91ED}"/>
              </a:ext>
            </a:extLst>
          </p:cNvPr>
          <p:cNvSpPr txBox="1"/>
          <p:nvPr/>
        </p:nvSpPr>
        <p:spPr>
          <a:xfrm>
            <a:off x="9240533" y="2937528"/>
            <a:ext cx="2600808" cy="40011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/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Виготовлення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,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зберігання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самогону та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апаратів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для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його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вироблення</a:t>
            </a:r>
            <a:endParaRPr lang="ru-RU" sz="1000" dirty="0">
              <a:solidFill>
                <a:srgbClr val="182947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3923B8ED-C3D7-31D1-5165-573175E51EA1}"/>
              </a:ext>
            </a:extLst>
          </p:cNvPr>
          <p:cNvCxnSpPr>
            <a:cxnSpLocks/>
            <a:stCxn id="72" idx="1"/>
          </p:cNvCxnSpPr>
          <p:nvPr/>
        </p:nvCxnSpPr>
        <p:spPr>
          <a:xfrm>
            <a:off x="9239515" y="2859352"/>
            <a:ext cx="0" cy="1220009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7C20AEED-C261-B881-6E72-BE3B3E91D63A}"/>
              </a:ext>
            </a:extLst>
          </p:cNvPr>
          <p:cNvSpPr txBox="1"/>
          <p:nvPr/>
        </p:nvSpPr>
        <p:spPr>
          <a:xfrm>
            <a:off x="8218448" y="4417126"/>
            <a:ext cx="2826978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178 КУпАП – 2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FBB883F-4369-EDF1-2873-6B4A45EC878A}"/>
              </a:ext>
            </a:extLst>
          </p:cNvPr>
          <p:cNvSpPr txBox="1"/>
          <p:nvPr/>
        </p:nvSpPr>
        <p:spPr>
          <a:xfrm>
            <a:off x="8219464" y="4649191"/>
            <a:ext cx="3515194" cy="553998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Розпивання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пива,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алкогольних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,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слабоалкогольних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напоїв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у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заборонених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законом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місцях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або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поява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у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громадських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місцях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у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п'яному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вигляді</a:t>
            </a:r>
            <a:endParaRPr lang="ru-RU" sz="1000" dirty="0">
              <a:solidFill>
                <a:srgbClr val="182947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77" name="Пряма сполучна лінія 76">
            <a:extLst>
              <a:ext uri="{FF2B5EF4-FFF2-40B4-BE49-F238E27FC236}">
                <a16:creationId xmlns:a16="http://schemas.microsoft.com/office/drawing/2014/main" id="{A7540121-B64E-0032-5CAB-57281CE99209}"/>
              </a:ext>
            </a:extLst>
          </p:cNvPr>
          <p:cNvCxnSpPr>
            <a:cxnSpLocks/>
          </p:cNvCxnSpPr>
          <p:nvPr/>
        </p:nvCxnSpPr>
        <p:spPr>
          <a:xfrm>
            <a:off x="8243083" y="4124778"/>
            <a:ext cx="0" cy="690111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267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CD428-CF97-0E60-1EB0-30827E703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CCEE86D7-6EEF-80D2-90A5-56E0F0BDFAE4}"/>
              </a:ext>
            </a:extLst>
          </p:cNvPr>
          <p:cNvSpPr txBox="1"/>
          <p:nvPr/>
        </p:nvSpPr>
        <p:spPr>
          <a:xfrm>
            <a:off x="333153" y="425162"/>
            <a:ext cx="11525694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Профілактична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Безпека дорожнього руху</a:t>
            </a:r>
          </a:p>
        </p:txBody>
      </p:sp>
      <p:pic>
        <p:nvPicPr>
          <p:cNvPr id="18" name="Графіка 17">
            <a:extLst>
              <a:ext uri="{FF2B5EF4-FFF2-40B4-BE49-F238E27FC236}">
                <a16:creationId xmlns:a16="http://schemas.microsoft.com/office/drawing/2014/main" id="{6A80316E-C57E-DB03-3AEF-359CC0E4C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04" r="5704" b="25492"/>
          <a:stretch>
            <a:fillRect/>
          </a:stretch>
        </p:blipFill>
        <p:spPr>
          <a:xfrm>
            <a:off x="0" y="4896900"/>
            <a:ext cx="12192000" cy="19611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D33768-B760-B576-DFBF-4A8D67F9CA85}"/>
              </a:ext>
            </a:extLst>
          </p:cNvPr>
          <p:cNvSpPr txBox="1"/>
          <p:nvPr/>
        </p:nvSpPr>
        <p:spPr>
          <a:xfrm>
            <a:off x="4195947" y="1850155"/>
            <a:ext cx="3800106" cy="76944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algn="ctr"/>
            <a:r>
              <a:rPr lang="ru-RU" sz="4400" dirty="0">
                <a:solidFill>
                  <a:srgbClr val="182947"/>
                </a:solidFill>
                <a:latin typeface="Montserrat Black" panose="00000A00000000000000" pitchFamily="2" charset="-52"/>
              </a:rPr>
              <a:t>₴ 43000</a:t>
            </a:r>
            <a:endParaRPr lang="uk-UA" sz="44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5" name="Google Shape;108;p2">
            <a:extLst>
              <a:ext uri="{FF2B5EF4-FFF2-40B4-BE49-F238E27FC236}">
                <a16:creationId xmlns:a16="http://schemas.microsoft.com/office/drawing/2014/main" id="{9130618C-69EA-7C99-C9F5-7E84C3095716}"/>
              </a:ext>
            </a:extLst>
          </p:cNvPr>
          <p:cNvSpPr txBox="1"/>
          <p:nvPr/>
        </p:nvSpPr>
        <p:spPr>
          <a:xfrm>
            <a:off x="333153" y="1480864"/>
            <a:ext cx="11525694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600" dirty="0" err="1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Загальна</a:t>
            </a:r>
            <a:r>
              <a:rPr lang="ru-RU" sz="1600" dirty="0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сума </a:t>
            </a:r>
            <a:r>
              <a:rPr lang="ru-RU" sz="1600" dirty="0" err="1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накладених</a:t>
            </a:r>
            <a:r>
              <a:rPr lang="ru-RU" sz="1600" dirty="0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штрафів</a:t>
            </a:r>
            <a:r>
              <a:rPr lang="ru-RU" sz="1600" dirty="0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за </a:t>
            </a:r>
            <a:r>
              <a:rPr lang="ru-RU" sz="1600" dirty="0" err="1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порушення</a:t>
            </a:r>
            <a:r>
              <a:rPr lang="ru-RU" sz="1600" dirty="0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безпеки</a:t>
            </a:r>
            <a:r>
              <a:rPr lang="ru-RU" sz="1600" dirty="0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600" dirty="0" err="1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дорожнього</a:t>
            </a:r>
            <a:r>
              <a:rPr lang="ru-RU" sz="1600" dirty="0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руху</a:t>
            </a:r>
            <a:endParaRPr lang="uk-UA" sz="1600" dirty="0"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61E24B6F-97B4-5ECB-24B6-BAA8EA27E838}"/>
              </a:ext>
            </a:extLst>
          </p:cNvPr>
          <p:cNvGrpSpPr/>
          <p:nvPr/>
        </p:nvGrpSpPr>
        <p:grpSpPr>
          <a:xfrm>
            <a:off x="422565" y="2713101"/>
            <a:ext cx="3080094" cy="2164502"/>
            <a:chOff x="961469" y="1789695"/>
            <a:chExt cx="3080094" cy="216450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0F1C0B-5171-B0A3-2B52-C6CC3C95F387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 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6327FA-3DC5-134E-2713-16B713EEA2F4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ст. 124 </a:t>
              </a:r>
              <a:r>
                <a:rPr lang="ru-RU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КУпАП</a:t>
              </a:r>
              <a:endParaRPr lang="uk-UA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26" name="Групувати 25">
              <a:extLst>
                <a:ext uri="{FF2B5EF4-FFF2-40B4-BE49-F238E27FC236}">
                  <a16:creationId xmlns:a16="http://schemas.microsoft.com/office/drawing/2014/main" id="{04E6026C-62D8-F57B-9406-7962C4AA7DCF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27" name="Овал 26">
                <a:extLst>
                  <a:ext uri="{FF2B5EF4-FFF2-40B4-BE49-F238E27FC236}">
                    <a16:creationId xmlns:a16="http://schemas.microsoft.com/office/drawing/2014/main" id="{189CDEC2-2551-EC15-5AD5-E4308BCA93A3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A614CB39-9077-ADB2-492C-50C5AF1928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DF1B1C4F-0B7F-D5EF-5133-CE649C14A60C}"/>
              </a:ext>
            </a:extLst>
          </p:cNvPr>
          <p:cNvGrpSpPr/>
          <p:nvPr/>
        </p:nvGrpSpPr>
        <p:grpSpPr>
          <a:xfrm>
            <a:off x="8689342" y="2713101"/>
            <a:ext cx="3080094" cy="2164502"/>
            <a:chOff x="961469" y="1789695"/>
            <a:chExt cx="3080094" cy="216450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06F57D-16BD-B695-D856-2DE94F418730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6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E15587-9E87-14E7-D60A-64C0CFE8E03B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інші</a:t>
              </a:r>
              <a:endParaRPr lang="uk-UA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37" name="Групувати 36">
              <a:extLst>
                <a:ext uri="{FF2B5EF4-FFF2-40B4-BE49-F238E27FC236}">
                  <a16:creationId xmlns:a16="http://schemas.microsoft.com/office/drawing/2014/main" id="{8780B547-F92B-08B5-746E-1615CABC7F10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38" name="Овал 37">
                <a:extLst>
                  <a:ext uri="{FF2B5EF4-FFF2-40B4-BE49-F238E27FC236}">
                    <a16:creationId xmlns:a16="http://schemas.microsoft.com/office/drawing/2014/main" id="{059D0CB1-44BF-DD3A-5F14-F0A5DB26C5A4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39" name="Рисунок 38">
                <a:extLst>
                  <a:ext uri="{FF2B5EF4-FFF2-40B4-BE49-F238E27FC236}">
                    <a16:creationId xmlns:a16="http://schemas.microsoft.com/office/drawing/2014/main" id="{1154ED5D-8897-4B67-689B-2939C5F798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40" name="Групувати 39">
            <a:extLst>
              <a:ext uri="{FF2B5EF4-FFF2-40B4-BE49-F238E27FC236}">
                <a16:creationId xmlns:a16="http://schemas.microsoft.com/office/drawing/2014/main" id="{6D3FDBDC-C23D-BFE0-06B1-E4D80A8AD485}"/>
              </a:ext>
            </a:extLst>
          </p:cNvPr>
          <p:cNvGrpSpPr/>
          <p:nvPr/>
        </p:nvGrpSpPr>
        <p:grpSpPr>
          <a:xfrm>
            <a:off x="4555953" y="2713101"/>
            <a:ext cx="3080094" cy="2164502"/>
            <a:chOff x="961469" y="1789695"/>
            <a:chExt cx="3080094" cy="2164502"/>
          </a:xfrm>
          <a:effectLst/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5DCA98A-C3A3-1D0F-0F29-17F7C68C69F1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4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9A684E9-125E-D0EE-9A98-1005C8D8E540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ст. 130 </a:t>
              </a:r>
              <a:r>
                <a:rPr lang="ru-RU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КУпАП</a:t>
              </a:r>
              <a:endParaRPr lang="uk-UA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43" name="Групувати 42">
              <a:extLst>
                <a:ext uri="{FF2B5EF4-FFF2-40B4-BE49-F238E27FC236}">
                  <a16:creationId xmlns:a16="http://schemas.microsoft.com/office/drawing/2014/main" id="{E98C7517-BB95-F378-F8ED-3475432E98FB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44" name="Овал 43">
                <a:extLst>
                  <a:ext uri="{FF2B5EF4-FFF2-40B4-BE49-F238E27FC236}">
                    <a16:creationId xmlns:a16="http://schemas.microsoft.com/office/drawing/2014/main" id="{D541732F-FA15-49A4-C23B-03C621B87BEE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45" name="Рисунок 44">
                <a:extLst>
                  <a:ext uri="{FF2B5EF4-FFF2-40B4-BE49-F238E27FC236}">
                    <a16:creationId xmlns:a16="http://schemas.microsoft.com/office/drawing/2014/main" id="{646756BB-E90B-B342-2DDA-50157A9A73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47" name="Пряма сполучна лінія 46">
            <a:extLst>
              <a:ext uri="{FF2B5EF4-FFF2-40B4-BE49-F238E27FC236}">
                <a16:creationId xmlns:a16="http://schemas.microsoft.com/office/drawing/2014/main" id="{D0F890C6-5037-FCC3-0AD6-AEB97C3E9978}"/>
              </a:ext>
            </a:extLst>
          </p:cNvPr>
          <p:cNvCxnSpPr>
            <a:cxnSpLocks/>
          </p:cNvCxnSpPr>
          <p:nvPr/>
        </p:nvCxnSpPr>
        <p:spPr>
          <a:xfrm>
            <a:off x="4029306" y="2782943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1BD08346-EEB2-28ED-9919-BD3A5F495352}"/>
              </a:ext>
            </a:extLst>
          </p:cNvPr>
          <p:cNvCxnSpPr>
            <a:cxnSpLocks/>
          </p:cNvCxnSpPr>
          <p:nvPr/>
        </p:nvCxnSpPr>
        <p:spPr>
          <a:xfrm>
            <a:off x="8162694" y="2782943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773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12BBA-156E-7944-D3AA-C63056B45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579E927E-CEB6-02F7-1007-67955B20AB3B}"/>
              </a:ext>
            </a:extLst>
          </p:cNvPr>
          <p:cNvSpPr txBox="1"/>
          <p:nvPr/>
        </p:nvSpPr>
        <p:spPr>
          <a:xfrm>
            <a:off x="333153" y="425162"/>
            <a:ext cx="11525694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Кримінальні правопорушення.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Загальна частина</a:t>
            </a:r>
          </a:p>
        </p:txBody>
      </p: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35FD52C4-26CC-6513-A034-B95555759A6F}"/>
              </a:ext>
            </a:extLst>
          </p:cNvPr>
          <p:cNvGrpSpPr/>
          <p:nvPr/>
        </p:nvGrpSpPr>
        <p:grpSpPr>
          <a:xfrm>
            <a:off x="296089" y="1923834"/>
            <a:ext cx="3333047" cy="2810832"/>
            <a:chOff x="834993" y="1789695"/>
            <a:chExt cx="3333047" cy="28108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308122-4100-50B4-2396-C923281A5750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EC8ABB-334C-F442-237F-0BE5DF9D9A07}"/>
                </a:ext>
              </a:extLst>
            </p:cNvPr>
            <p:cNvSpPr txBox="1"/>
            <p:nvPr/>
          </p:nvSpPr>
          <p:spPr>
            <a:xfrm>
              <a:off x="834993" y="3646420"/>
              <a:ext cx="3333047" cy="95410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внесено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відомості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до</a:t>
              </a:r>
            </a:p>
            <a:p>
              <a:pPr algn="ctr"/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Єдиного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реєстру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досудового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розслідуванняза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матеріалами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поліцейського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офіцера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громади</a:t>
              </a:r>
              <a:endParaRPr lang="uk-UA" sz="1400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10" name="Групувати 9">
              <a:extLst>
                <a:ext uri="{FF2B5EF4-FFF2-40B4-BE49-F238E27FC236}">
                  <a16:creationId xmlns:a16="http://schemas.microsoft.com/office/drawing/2014/main" id="{76102A9D-433B-2C4B-C764-F77BD133FE39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16" name="Овал 15">
                <a:extLst>
                  <a:ext uri="{FF2B5EF4-FFF2-40B4-BE49-F238E27FC236}">
                    <a16:creationId xmlns:a16="http://schemas.microsoft.com/office/drawing/2014/main" id="{D0424611-C62F-FE72-2F46-74481204E203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22" name="Рисунок 21">
                <a:extLst>
                  <a:ext uri="{FF2B5EF4-FFF2-40B4-BE49-F238E27FC236}">
                    <a16:creationId xmlns:a16="http://schemas.microsoft.com/office/drawing/2014/main" id="{66C51795-4487-6404-8FB9-CE0B50AC92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D954A779-CE8A-24B7-8C3C-07111857421F}"/>
              </a:ext>
            </a:extLst>
          </p:cNvPr>
          <p:cNvGrpSpPr/>
          <p:nvPr/>
        </p:nvGrpSpPr>
        <p:grpSpPr>
          <a:xfrm>
            <a:off x="4108731" y="1923834"/>
            <a:ext cx="3972682" cy="2810832"/>
            <a:chOff x="514247" y="1789695"/>
            <a:chExt cx="3972682" cy="2810832"/>
          </a:xfrm>
          <a:effectLst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82A1015-8E6D-048F-54E7-BE963D62080E}"/>
                </a:ext>
              </a:extLst>
            </p:cNvPr>
            <p:cNvSpPr txBox="1"/>
            <p:nvPr/>
          </p:nvSpPr>
          <p:spPr>
            <a:xfrm>
              <a:off x="1234228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16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7D0F2A6-014B-8FCC-47A9-0780A3F4F06D}"/>
                </a:ext>
              </a:extLst>
            </p:cNvPr>
            <p:cNvSpPr txBox="1"/>
            <p:nvPr/>
          </p:nvSpPr>
          <p:spPr>
            <a:xfrm>
              <a:off x="514247" y="3646420"/>
              <a:ext cx="3972682" cy="95410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розкрито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кримінальних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правопорушень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поліцейським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офіцером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громади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та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спільно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з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іншими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структурними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підрозділами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НПУ</a:t>
              </a:r>
              <a:endParaRPr lang="uk-UA" sz="1400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32" name="Групувати 31">
              <a:extLst>
                <a:ext uri="{FF2B5EF4-FFF2-40B4-BE49-F238E27FC236}">
                  <a16:creationId xmlns:a16="http://schemas.microsoft.com/office/drawing/2014/main" id="{BB4BD3C7-55E1-92BE-4B72-416E72AE73FA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33" name="Овал 32">
                <a:extLst>
                  <a:ext uri="{FF2B5EF4-FFF2-40B4-BE49-F238E27FC236}">
                    <a16:creationId xmlns:a16="http://schemas.microsoft.com/office/drawing/2014/main" id="{68FF11FE-2698-E1E5-6459-64CB3DC4699F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35" name="Рисунок 34">
                <a:extLst>
                  <a:ext uri="{FF2B5EF4-FFF2-40B4-BE49-F238E27FC236}">
                    <a16:creationId xmlns:a16="http://schemas.microsoft.com/office/drawing/2014/main" id="{E6C38192-2DFE-373A-B156-FD29D3CE19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670BDFB4-4B48-DF6F-16DF-8ADBE27AFBE1}"/>
              </a:ext>
            </a:extLst>
          </p:cNvPr>
          <p:cNvCxnSpPr>
            <a:cxnSpLocks/>
          </p:cNvCxnSpPr>
          <p:nvPr/>
        </p:nvCxnSpPr>
        <p:spPr>
          <a:xfrm>
            <a:off x="4029306" y="1993676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Графіка 5">
            <a:extLst>
              <a:ext uri="{FF2B5EF4-FFF2-40B4-BE49-F238E27FC236}">
                <a16:creationId xmlns:a16="http://schemas.microsoft.com/office/drawing/2014/main" id="{120927C8-035E-76EA-8E8B-513F07A6D5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21359819">
            <a:off x="-373551" y="3474074"/>
            <a:ext cx="12836810" cy="4702235"/>
          </a:xfrm>
          <a:prstGeom prst="rect">
            <a:avLst/>
          </a:prstGeom>
        </p:spPr>
      </p:pic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B056E011-BC03-247F-7E7B-BA00F0ED2873}"/>
              </a:ext>
            </a:extLst>
          </p:cNvPr>
          <p:cNvCxnSpPr>
            <a:cxnSpLocks/>
          </p:cNvCxnSpPr>
          <p:nvPr/>
        </p:nvCxnSpPr>
        <p:spPr>
          <a:xfrm>
            <a:off x="8162694" y="1993676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91F05003-28FE-9025-6229-6ADCD33605D3}"/>
              </a:ext>
            </a:extLst>
          </p:cNvPr>
          <p:cNvGrpSpPr/>
          <p:nvPr/>
        </p:nvGrpSpPr>
        <p:grpSpPr>
          <a:xfrm>
            <a:off x="8889540" y="1923834"/>
            <a:ext cx="2679696" cy="2595389"/>
            <a:chOff x="1161667" y="1789695"/>
            <a:chExt cx="2679696" cy="259538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833CFF-6924-358F-AEB2-F59FB3429C7D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8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941839-0A72-B20E-3B20-BB6807E69AFF}"/>
                </a:ext>
              </a:extLst>
            </p:cNvPr>
            <p:cNvSpPr txBox="1"/>
            <p:nvPr/>
          </p:nvSpPr>
          <p:spPr>
            <a:xfrm>
              <a:off x="1161667" y="3646420"/>
              <a:ext cx="2679696" cy="738664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здійснено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розслідувань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кримінальних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проступків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у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формі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дізнання</a:t>
              </a:r>
              <a:endParaRPr lang="uk-UA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26" name="Групувати 25">
              <a:extLst>
                <a:ext uri="{FF2B5EF4-FFF2-40B4-BE49-F238E27FC236}">
                  <a16:creationId xmlns:a16="http://schemas.microsoft.com/office/drawing/2014/main" id="{356CED03-822F-AA3E-029D-31D60481343C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27" name="Овал 26">
                <a:extLst>
                  <a:ext uri="{FF2B5EF4-FFF2-40B4-BE49-F238E27FC236}">
                    <a16:creationId xmlns:a16="http://schemas.microsoft.com/office/drawing/2014/main" id="{1A426C88-D92A-D896-AEA9-AD396D29DEA0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BAA61A23-4D0B-F323-1ECA-95B31B4D31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72180" y="1973311"/>
                <a:ext cx="630000" cy="63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062445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525</Words>
  <Application>Microsoft Office PowerPoint</Application>
  <PresentationFormat>Широкоэкранный</PresentationFormat>
  <Paragraphs>124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Montserrat Black</vt:lpstr>
      <vt:lpstr>Montserrat ExtraBold</vt:lpstr>
      <vt:lpstr>Montserrat Light</vt:lpstr>
      <vt:lpstr>Montserrat Medium</vt:lpstr>
      <vt:lpstr>Montserrat SemiBold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Коноверский Дмитрий</dc:creator>
  <cp:lastModifiedBy>OD 58-BE-11130015681</cp:lastModifiedBy>
  <cp:revision>69</cp:revision>
  <cp:lastPrinted>2025-12-04T11:47:43Z</cp:lastPrinted>
  <dcterms:created xsi:type="dcterms:W3CDTF">2025-11-25T12:41:25Z</dcterms:created>
  <dcterms:modified xsi:type="dcterms:W3CDTF">2026-07-22T14:53:53Z</dcterms:modified>
</cp:coreProperties>
</file>